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93"/>
  </p:notesMasterIdLst>
  <p:handoutMasterIdLst>
    <p:handoutMasterId r:id="rId94"/>
  </p:handoutMasterIdLst>
  <p:sldIdLst>
    <p:sldId id="662" r:id="rId3"/>
    <p:sldId id="959" r:id="rId4"/>
    <p:sldId id="1012" r:id="rId5"/>
    <p:sldId id="1018" r:id="rId6"/>
    <p:sldId id="1019" r:id="rId7"/>
    <p:sldId id="1013" r:id="rId8"/>
    <p:sldId id="1014" r:id="rId9"/>
    <p:sldId id="1015" r:id="rId10"/>
    <p:sldId id="1020" r:id="rId11"/>
    <p:sldId id="1016" r:id="rId12"/>
    <p:sldId id="1022" r:id="rId13"/>
    <p:sldId id="1021" r:id="rId14"/>
    <p:sldId id="995" r:id="rId15"/>
    <p:sldId id="998" r:id="rId16"/>
    <p:sldId id="997" r:id="rId17"/>
    <p:sldId id="996" r:id="rId18"/>
    <p:sldId id="1003" r:id="rId19"/>
    <p:sldId id="999" r:id="rId20"/>
    <p:sldId id="1001" r:id="rId21"/>
    <p:sldId id="960" r:id="rId22"/>
    <p:sldId id="986" r:id="rId23"/>
    <p:sldId id="987" r:id="rId24"/>
    <p:sldId id="988" r:id="rId25"/>
    <p:sldId id="991" r:id="rId26"/>
    <p:sldId id="992" r:id="rId27"/>
    <p:sldId id="994" r:id="rId28"/>
    <p:sldId id="993" r:id="rId29"/>
    <p:sldId id="989" r:id="rId30"/>
    <p:sldId id="1005" r:id="rId31"/>
    <p:sldId id="1006" r:id="rId32"/>
    <p:sldId id="1007" r:id="rId33"/>
    <p:sldId id="1008" r:id="rId34"/>
    <p:sldId id="1009" r:id="rId35"/>
    <p:sldId id="1010" r:id="rId36"/>
    <p:sldId id="1011" r:id="rId37"/>
    <p:sldId id="1004" r:id="rId38"/>
    <p:sldId id="1026" r:id="rId39"/>
    <p:sldId id="921" r:id="rId40"/>
    <p:sldId id="1023" r:id="rId41"/>
    <p:sldId id="904" r:id="rId42"/>
    <p:sldId id="911" r:id="rId43"/>
    <p:sldId id="914" r:id="rId44"/>
    <p:sldId id="915" r:id="rId45"/>
    <p:sldId id="916" r:id="rId46"/>
    <p:sldId id="912" r:id="rId47"/>
    <p:sldId id="917" r:id="rId48"/>
    <p:sldId id="929" r:id="rId49"/>
    <p:sldId id="930" r:id="rId50"/>
    <p:sldId id="926" r:id="rId51"/>
    <p:sldId id="927" r:id="rId52"/>
    <p:sldId id="928" r:id="rId53"/>
    <p:sldId id="940" r:id="rId54"/>
    <p:sldId id="931" r:id="rId55"/>
    <p:sldId id="925" r:id="rId56"/>
    <p:sldId id="918" r:id="rId57"/>
    <p:sldId id="1027" r:id="rId58"/>
    <p:sldId id="1028" r:id="rId59"/>
    <p:sldId id="1029" r:id="rId60"/>
    <p:sldId id="1030" r:id="rId61"/>
    <p:sldId id="1031" r:id="rId62"/>
    <p:sldId id="1032" r:id="rId63"/>
    <p:sldId id="1033" r:id="rId64"/>
    <p:sldId id="1034" r:id="rId65"/>
    <p:sldId id="1035" r:id="rId66"/>
    <p:sldId id="1037" r:id="rId67"/>
    <p:sldId id="1038" r:id="rId68"/>
    <p:sldId id="1039" r:id="rId69"/>
    <p:sldId id="1040" r:id="rId70"/>
    <p:sldId id="1062" r:id="rId71"/>
    <p:sldId id="1041" r:id="rId72"/>
    <p:sldId id="1042" r:id="rId73"/>
    <p:sldId id="1043" r:id="rId74"/>
    <p:sldId id="1044" r:id="rId75"/>
    <p:sldId id="1045" r:id="rId76"/>
    <p:sldId id="1046" r:id="rId77"/>
    <p:sldId id="1047" r:id="rId78"/>
    <p:sldId id="1048" r:id="rId79"/>
    <p:sldId id="1049" r:id="rId80"/>
    <p:sldId id="1050" r:id="rId81"/>
    <p:sldId id="1051" r:id="rId82"/>
    <p:sldId id="1052" r:id="rId83"/>
    <p:sldId id="1053" r:id="rId84"/>
    <p:sldId id="1054" r:id="rId85"/>
    <p:sldId id="1055" r:id="rId86"/>
    <p:sldId id="1056" r:id="rId87"/>
    <p:sldId id="1057" r:id="rId88"/>
    <p:sldId id="1058" r:id="rId89"/>
    <p:sldId id="1059" r:id="rId90"/>
    <p:sldId id="1060" r:id="rId91"/>
    <p:sldId id="1061" r:id="rId92"/>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3609" autoAdjust="0"/>
  </p:normalViewPr>
  <p:slideViewPr>
    <p:cSldViewPr>
      <p:cViewPr>
        <p:scale>
          <a:sx n="85" d="100"/>
          <a:sy n="85" d="100"/>
        </p:scale>
        <p:origin x="-1760" y="-392"/>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154" d="100"/>
        <a:sy n="154" d="100"/>
      </p:scale>
      <p:origin x="0" y="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printerSettings" Target="printerSettings/printerSettings1.bin"/><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ordula%20Vesper\Documents\Experiments\JJImagery\Imagery_Paper\Figur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ordula%20Vesper\Documents\Experiments\JJImagery\Imagery_Paper\Figu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'different distance'!$L$90</c:f>
              <c:strCache>
                <c:ptCount val="1"/>
                <c:pt idx="0">
                  <c:v>Δ 35 cm</c:v>
                </c:pt>
              </c:strCache>
            </c:strRef>
          </c:tx>
          <c:spPr>
            <a:solidFill>
              <a:schemeClr val="bg1"/>
            </a:solidFill>
            <a:ln>
              <a:solidFill>
                <a:sysClr val="windowText" lastClr="000000"/>
              </a:solidFill>
            </a:ln>
          </c:spPr>
          <c:invertIfNegative val="0"/>
          <c:errBars>
            <c:errBarType val="both"/>
            <c:errValType val="cust"/>
            <c:noEndCap val="0"/>
            <c:plus>
              <c:numRef>
                <c:f>'different distance'!$P$91:$P$94</c:f>
                <c:numCache>
                  <c:formatCode>General</c:formatCode>
                  <c:ptCount val="4"/>
                  <c:pt idx="0">
                    <c:v>39.12630043707115</c:v>
                  </c:pt>
                  <c:pt idx="1">
                    <c:v>20.77257130834388</c:v>
                  </c:pt>
                  <c:pt idx="2">
                    <c:v>31.11768952216232</c:v>
                  </c:pt>
                  <c:pt idx="3">
                    <c:v>11.34735509940116</c:v>
                  </c:pt>
                </c:numCache>
              </c:numRef>
            </c:plus>
            <c:minus>
              <c:numRef>
                <c:f>'different distance'!$P$91:$P$94</c:f>
                <c:numCache>
                  <c:formatCode>General</c:formatCode>
                  <c:ptCount val="4"/>
                  <c:pt idx="0">
                    <c:v>39.12630043707115</c:v>
                  </c:pt>
                  <c:pt idx="1">
                    <c:v>20.77257130834388</c:v>
                  </c:pt>
                  <c:pt idx="2">
                    <c:v>31.11768952216232</c:v>
                  </c:pt>
                  <c:pt idx="3">
                    <c:v>11.34735509940116</c:v>
                  </c:pt>
                </c:numCache>
              </c:numRef>
            </c:minus>
          </c:errBars>
          <c:cat>
            <c:strRef>
              <c:f>'different distance'!$K$91:$K$94</c:f>
              <c:strCache>
                <c:ptCount val="4"/>
                <c:pt idx="0">
                  <c:v>individual</c:v>
                </c:pt>
                <c:pt idx="1">
                  <c:v>joint</c:v>
                </c:pt>
                <c:pt idx="2">
                  <c:v>individual</c:v>
                </c:pt>
                <c:pt idx="3">
                  <c:v>joint</c:v>
                </c:pt>
              </c:strCache>
            </c:strRef>
          </c:cat>
          <c:val>
            <c:numRef>
              <c:f>'different distance'!$L$91:$L$94</c:f>
              <c:numCache>
                <c:formatCode>General</c:formatCode>
                <c:ptCount val="4"/>
                <c:pt idx="0">
                  <c:v>-8.156565650409106</c:v>
                </c:pt>
                <c:pt idx="1">
                  <c:v>94.26515151581817</c:v>
                </c:pt>
                <c:pt idx="2">
                  <c:v>-48.15656565722706</c:v>
                </c:pt>
                <c:pt idx="3">
                  <c:v>-31.48088023277262</c:v>
                </c:pt>
              </c:numCache>
            </c:numRef>
          </c:val>
        </c:ser>
        <c:ser>
          <c:idx val="1"/>
          <c:order val="1"/>
          <c:tx>
            <c:strRef>
              <c:f>'different distance'!$M$90</c:f>
              <c:strCache>
                <c:ptCount val="1"/>
                <c:pt idx="0">
                  <c:v>Δ 70 cm</c:v>
                </c:pt>
              </c:strCache>
            </c:strRef>
          </c:tx>
          <c:spPr>
            <a:solidFill>
              <a:schemeClr val="bg1">
                <a:lumMod val="50000"/>
              </a:schemeClr>
            </a:solidFill>
            <a:ln>
              <a:solidFill>
                <a:sysClr val="windowText" lastClr="000000"/>
              </a:solidFill>
            </a:ln>
          </c:spPr>
          <c:invertIfNegative val="0"/>
          <c:errBars>
            <c:errBarType val="both"/>
            <c:errValType val="cust"/>
            <c:noEndCap val="0"/>
            <c:plus>
              <c:numRef>
                <c:f>'different distance'!$Q$91:$Q$94</c:f>
                <c:numCache>
                  <c:formatCode>General</c:formatCode>
                  <c:ptCount val="4"/>
                  <c:pt idx="0">
                    <c:v>36.00167450578594</c:v>
                  </c:pt>
                  <c:pt idx="1">
                    <c:v>24.45774466775589</c:v>
                  </c:pt>
                  <c:pt idx="2">
                    <c:v>26.93568797800526</c:v>
                  </c:pt>
                  <c:pt idx="3">
                    <c:v>20.57242415517307</c:v>
                  </c:pt>
                </c:numCache>
              </c:numRef>
            </c:plus>
            <c:minus>
              <c:numRef>
                <c:f>'different distance'!$Q$91:$Q$94</c:f>
                <c:numCache>
                  <c:formatCode>General</c:formatCode>
                  <c:ptCount val="4"/>
                  <c:pt idx="0">
                    <c:v>36.00167450578594</c:v>
                  </c:pt>
                  <c:pt idx="1">
                    <c:v>24.45774466775589</c:v>
                  </c:pt>
                  <c:pt idx="2">
                    <c:v>26.93568797800526</c:v>
                  </c:pt>
                  <c:pt idx="3">
                    <c:v>20.57242415517307</c:v>
                  </c:pt>
                </c:numCache>
              </c:numRef>
            </c:minus>
          </c:errBars>
          <c:cat>
            <c:strRef>
              <c:f>'different distance'!$K$91:$K$94</c:f>
              <c:strCache>
                <c:ptCount val="4"/>
                <c:pt idx="0">
                  <c:v>individual</c:v>
                </c:pt>
                <c:pt idx="1">
                  <c:v>joint</c:v>
                </c:pt>
                <c:pt idx="2">
                  <c:v>individual</c:v>
                </c:pt>
                <c:pt idx="3">
                  <c:v>joint</c:v>
                </c:pt>
              </c:strCache>
            </c:strRef>
          </c:cat>
          <c:val>
            <c:numRef>
              <c:f>'different distance'!$M$91:$M$94</c:f>
              <c:numCache>
                <c:formatCode>General</c:formatCode>
                <c:ptCount val="4"/>
                <c:pt idx="0">
                  <c:v>2.196969691227267</c:v>
                </c:pt>
                <c:pt idx="1">
                  <c:v>161.6293290022728</c:v>
                </c:pt>
                <c:pt idx="2">
                  <c:v>3.78787878313637</c:v>
                </c:pt>
                <c:pt idx="3">
                  <c:v>-49.63798700954527</c:v>
                </c:pt>
              </c:numCache>
            </c:numRef>
          </c:val>
        </c:ser>
        <c:ser>
          <c:idx val="2"/>
          <c:order val="2"/>
          <c:tx>
            <c:strRef>
              <c:f>'different distance'!$N$90</c:f>
              <c:strCache>
                <c:ptCount val="1"/>
                <c:pt idx="0">
                  <c:v>Δ 105 cm</c:v>
                </c:pt>
              </c:strCache>
            </c:strRef>
          </c:tx>
          <c:spPr>
            <a:solidFill>
              <a:schemeClr val="tx2">
                <a:lumMod val="50000"/>
              </a:schemeClr>
            </a:solidFill>
            <a:ln>
              <a:solidFill>
                <a:sysClr val="windowText" lastClr="000000"/>
              </a:solidFill>
            </a:ln>
          </c:spPr>
          <c:invertIfNegative val="0"/>
          <c:errBars>
            <c:errBarType val="both"/>
            <c:errValType val="cust"/>
            <c:noEndCap val="0"/>
            <c:plus>
              <c:numRef>
                <c:f>'different distance'!$R$91:$R$94</c:f>
                <c:numCache>
                  <c:formatCode>General</c:formatCode>
                  <c:ptCount val="4"/>
                  <c:pt idx="0">
                    <c:v>53.17229693644157</c:v>
                  </c:pt>
                  <c:pt idx="1">
                    <c:v>30.55575114611644</c:v>
                  </c:pt>
                  <c:pt idx="2">
                    <c:v>52.309521839942</c:v>
                  </c:pt>
                  <c:pt idx="3">
                    <c:v>16.68847588376418</c:v>
                  </c:pt>
                </c:numCache>
              </c:numRef>
            </c:plus>
            <c:minus>
              <c:numRef>
                <c:f>'different distance'!$R$91:$R$94</c:f>
                <c:numCache>
                  <c:formatCode>General</c:formatCode>
                  <c:ptCount val="4"/>
                  <c:pt idx="0">
                    <c:v>53.17229693644157</c:v>
                  </c:pt>
                  <c:pt idx="1">
                    <c:v>30.55575114611644</c:v>
                  </c:pt>
                  <c:pt idx="2">
                    <c:v>52.309521839942</c:v>
                  </c:pt>
                  <c:pt idx="3">
                    <c:v>16.68847588376418</c:v>
                  </c:pt>
                </c:numCache>
              </c:numRef>
            </c:minus>
          </c:errBars>
          <c:cat>
            <c:strRef>
              <c:f>'different distance'!$K$91:$K$94</c:f>
              <c:strCache>
                <c:ptCount val="4"/>
                <c:pt idx="0">
                  <c:v>individual</c:v>
                </c:pt>
                <c:pt idx="1">
                  <c:v>joint</c:v>
                </c:pt>
                <c:pt idx="2">
                  <c:v>individual</c:v>
                </c:pt>
                <c:pt idx="3">
                  <c:v>joint</c:v>
                </c:pt>
              </c:strCache>
            </c:strRef>
          </c:cat>
          <c:val>
            <c:numRef>
              <c:f>'different distance'!$N$91:$N$94</c:f>
              <c:numCache>
                <c:formatCode>General</c:formatCode>
                <c:ptCount val="4"/>
                <c:pt idx="0">
                  <c:v>52.46212120545454</c:v>
                </c:pt>
                <c:pt idx="1">
                  <c:v>266.1888528145458</c:v>
                </c:pt>
                <c:pt idx="2">
                  <c:v>60.5000000016361</c:v>
                </c:pt>
                <c:pt idx="3">
                  <c:v>-56.61742424422724</c:v>
                </c:pt>
              </c:numCache>
            </c:numRef>
          </c:val>
        </c:ser>
        <c:dLbls>
          <c:showLegendKey val="0"/>
          <c:showVal val="0"/>
          <c:showCatName val="0"/>
          <c:showSerName val="0"/>
          <c:showPercent val="0"/>
          <c:showBubbleSize val="0"/>
        </c:dLbls>
        <c:gapWidth val="150"/>
        <c:axId val="700291560"/>
        <c:axId val="700294840"/>
      </c:barChart>
      <c:catAx>
        <c:axId val="700291560"/>
        <c:scaling>
          <c:orientation val="minMax"/>
        </c:scaling>
        <c:delete val="0"/>
        <c:axPos val="b"/>
        <c:majorTickMark val="out"/>
        <c:minorTickMark val="none"/>
        <c:tickLblPos val="nextTo"/>
        <c:spPr>
          <a:ln>
            <a:solidFill>
              <a:sysClr val="windowText" lastClr="000000"/>
            </a:solidFill>
          </a:ln>
        </c:spPr>
        <c:txPr>
          <a:bodyPr/>
          <a:lstStyle/>
          <a:p>
            <a:pPr>
              <a:defRPr>
                <a:noFill/>
              </a:defRPr>
            </a:pPr>
            <a:endParaRPr lang="en-US"/>
          </a:p>
        </c:txPr>
        <c:crossAx val="700294840"/>
        <c:crosses val="autoZero"/>
        <c:auto val="1"/>
        <c:lblAlgn val="ctr"/>
        <c:lblOffset val="100"/>
        <c:noMultiLvlLbl val="0"/>
      </c:catAx>
      <c:valAx>
        <c:axId val="700294840"/>
        <c:scaling>
          <c:orientation val="minMax"/>
          <c:max val="350.0"/>
          <c:min val="-100.0"/>
        </c:scaling>
        <c:delete val="0"/>
        <c:axPos val="l"/>
        <c:title>
          <c:tx>
            <c:rich>
              <a:bodyPr rot="-5400000" vert="horz"/>
              <a:lstStyle/>
              <a:p>
                <a:pPr>
                  <a:defRPr/>
                </a:pPr>
                <a:r>
                  <a:rPr lang="en-US"/>
                  <a:t>Relative jump duration (ms)</a:t>
                </a:r>
              </a:p>
            </c:rich>
          </c:tx>
          <c:layout/>
          <c:overlay val="0"/>
        </c:title>
        <c:numFmt formatCode="General" sourceLinked="1"/>
        <c:majorTickMark val="out"/>
        <c:minorTickMark val="none"/>
        <c:tickLblPos val="nextTo"/>
        <c:spPr>
          <a:ln>
            <a:solidFill>
              <a:sysClr val="windowText" lastClr="000000"/>
            </a:solidFill>
          </a:ln>
        </c:spPr>
        <c:crossAx val="700291560"/>
        <c:crosses val="autoZero"/>
        <c:crossBetween val="between"/>
      </c:valAx>
    </c:plotArea>
    <c:legend>
      <c:legendPos val="r"/>
      <c:layout>
        <c:manualLayout>
          <c:xMode val="edge"/>
          <c:yMode val="edge"/>
          <c:x val="0.764025252525256"/>
          <c:y val="0.105905511811024"/>
          <c:w val="0.175040404040405"/>
          <c:h val="0.25115157480315"/>
        </c:manualLayout>
      </c:layout>
      <c:overlay val="1"/>
    </c:legend>
    <c:plotVisOnly val="1"/>
    <c:dispBlanksAs val="gap"/>
    <c:showDLblsOverMax val="0"/>
  </c:chart>
  <c:spPr>
    <a:ln>
      <a:noFill/>
    </a:ln>
  </c:spPr>
  <c:txPr>
    <a:bodyPr/>
    <a:lstStyle/>
    <a:p>
      <a:pPr>
        <a:defRPr b="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'different distance'!$L$3</c:f>
              <c:strCache>
                <c:ptCount val="1"/>
                <c:pt idx="0">
                  <c:v>Δ 35 cm</c:v>
                </c:pt>
              </c:strCache>
            </c:strRef>
          </c:tx>
          <c:spPr>
            <a:solidFill>
              <a:schemeClr val="bg1"/>
            </a:solidFill>
            <a:ln>
              <a:solidFill>
                <a:sysClr val="windowText" lastClr="000000"/>
              </a:solidFill>
            </a:ln>
          </c:spPr>
          <c:invertIfNegative val="0"/>
          <c:errBars>
            <c:errBarType val="both"/>
            <c:errValType val="cust"/>
            <c:noEndCap val="0"/>
            <c:plus>
              <c:numRef>
                <c:f>'different distance'!$P$4:$P$7</c:f>
                <c:numCache>
                  <c:formatCode>General</c:formatCode>
                  <c:ptCount val="4"/>
                  <c:pt idx="0">
                    <c:v>46.78720528204055</c:v>
                  </c:pt>
                  <c:pt idx="1">
                    <c:v>50.27590826311781</c:v>
                  </c:pt>
                  <c:pt idx="2">
                    <c:v>51.33089673573384</c:v>
                  </c:pt>
                  <c:pt idx="3">
                    <c:v>29.50396209426518</c:v>
                  </c:pt>
                </c:numCache>
              </c:numRef>
            </c:plus>
            <c:minus>
              <c:numRef>
                <c:f>'different distance'!$P$4:$P$7</c:f>
                <c:numCache>
                  <c:formatCode>General</c:formatCode>
                  <c:ptCount val="4"/>
                  <c:pt idx="0">
                    <c:v>46.78720528204055</c:v>
                  </c:pt>
                  <c:pt idx="1">
                    <c:v>50.27590826311781</c:v>
                  </c:pt>
                  <c:pt idx="2">
                    <c:v>51.33089673573384</c:v>
                  </c:pt>
                  <c:pt idx="3">
                    <c:v>29.50396209426518</c:v>
                  </c:pt>
                </c:numCache>
              </c:numRef>
            </c:minus>
          </c:errBars>
          <c:cat>
            <c:strRef>
              <c:f>'different distance'!$K$4:$K$7</c:f>
              <c:strCache>
                <c:ptCount val="4"/>
                <c:pt idx="0">
                  <c:v>individual</c:v>
                </c:pt>
                <c:pt idx="1">
                  <c:v>joint</c:v>
                </c:pt>
                <c:pt idx="2">
                  <c:v>individual</c:v>
                </c:pt>
                <c:pt idx="3">
                  <c:v>joint</c:v>
                </c:pt>
              </c:strCache>
            </c:strRef>
          </c:cat>
          <c:val>
            <c:numRef>
              <c:f>'different distance'!$L$4:$L$7</c:f>
              <c:numCache>
                <c:formatCode>General</c:formatCode>
                <c:ptCount val="4"/>
                <c:pt idx="0">
                  <c:v>65.67245371333301</c:v>
                </c:pt>
                <c:pt idx="1">
                  <c:v>156.2835648179167</c:v>
                </c:pt>
                <c:pt idx="2">
                  <c:v>22.05787036225011</c:v>
                </c:pt>
                <c:pt idx="3">
                  <c:v>-38.7384259248753</c:v>
                </c:pt>
              </c:numCache>
            </c:numRef>
          </c:val>
        </c:ser>
        <c:ser>
          <c:idx val="1"/>
          <c:order val="1"/>
          <c:tx>
            <c:strRef>
              <c:f>'different distance'!$M$3</c:f>
              <c:strCache>
                <c:ptCount val="1"/>
                <c:pt idx="0">
                  <c:v>Δ 70 cm</c:v>
                </c:pt>
              </c:strCache>
            </c:strRef>
          </c:tx>
          <c:spPr>
            <a:solidFill>
              <a:schemeClr val="bg1">
                <a:lumMod val="50000"/>
              </a:schemeClr>
            </a:solidFill>
            <a:ln>
              <a:solidFill>
                <a:sysClr val="windowText" lastClr="000000"/>
              </a:solidFill>
            </a:ln>
          </c:spPr>
          <c:invertIfNegative val="0"/>
          <c:errBars>
            <c:errBarType val="both"/>
            <c:errValType val="cust"/>
            <c:noEndCap val="0"/>
            <c:plus>
              <c:numRef>
                <c:f>'different distance'!$Q$4:$Q$7</c:f>
                <c:numCache>
                  <c:formatCode>General</c:formatCode>
                  <c:ptCount val="4"/>
                  <c:pt idx="0">
                    <c:v>41.80851014841721</c:v>
                  </c:pt>
                  <c:pt idx="1">
                    <c:v>71.35874843804754</c:v>
                  </c:pt>
                  <c:pt idx="2">
                    <c:v>48.67395342486381</c:v>
                  </c:pt>
                  <c:pt idx="3">
                    <c:v>47.64126676118479</c:v>
                  </c:pt>
                </c:numCache>
              </c:numRef>
            </c:plus>
            <c:minus>
              <c:numRef>
                <c:f>'different distance'!$Q$4:$Q$7</c:f>
                <c:numCache>
                  <c:formatCode>General</c:formatCode>
                  <c:ptCount val="4"/>
                  <c:pt idx="0">
                    <c:v>41.80851014841721</c:v>
                  </c:pt>
                  <c:pt idx="1">
                    <c:v>71.35874843804754</c:v>
                  </c:pt>
                  <c:pt idx="2">
                    <c:v>48.67395342486381</c:v>
                  </c:pt>
                  <c:pt idx="3">
                    <c:v>47.64126676118479</c:v>
                  </c:pt>
                </c:numCache>
              </c:numRef>
            </c:minus>
          </c:errBars>
          <c:cat>
            <c:strRef>
              <c:f>'different distance'!$K$4:$K$7</c:f>
              <c:strCache>
                <c:ptCount val="4"/>
                <c:pt idx="0">
                  <c:v>individual</c:v>
                </c:pt>
                <c:pt idx="1">
                  <c:v>joint</c:v>
                </c:pt>
                <c:pt idx="2">
                  <c:v>individual</c:v>
                </c:pt>
                <c:pt idx="3">
                  <c:v>joint</c:v>
                </c:pt>
              </c:strCache>
            </c:strRef>
          </c:cat>
          <c:val>
            <c:numRef>
              <c:f>'different distance'!$M$4:$M$7</c:f>
              <c:numCache>
                <c:formatCode>General</c:formatCode>
                <c:ptCount val="4"/>
                <c:pt idx="0">
                  <c:v>17.52256944124994</c:v>
                </c:pt>
                <c:pt idx="1">
                  <c:v>290.1215277791667</c:v>
                </c:pt>
                <c:pt idx="2">
                  <c:v>78.67187499874974</c:v>
                </c:pt>
                <c:pt idx="3">
                  <c:v>-52.14930555958333</c:v>
                </c:pt>
              </c:numCache>
            </c:numRef>
          </c:val>
        </c:ser>
        <c:ser>
          <c:idx val="2"/>
          <c:order val="2"/>
          <c:tx>
            <c:strRef>
              <c:f>'different distance'!$N$3</c:f>
              <c:strCache>
                <c:ptCount val="1"/>
                <c:pt idx="0">
                  <c:v>Δ 105 cm</c:v>
                </c:pt>
              </c:strCache>
            </c:strRef>
          </c:tx>
          <c:spPr>
            <a:solidFill>
              <a:schemeClr val="tx2">
                <a:lumMod val="50000"/>
              </a:schemeClr>
            </a:solidFill>
            <a:ln>
              <a:solidFill>
                <a:sysClr val="windowText" lastClr="000000"/>
              </a:solidFill>
            </a:ln>
          </c:spPr>
          <c:invertIfNegative val="0"/>
          <c:errBars>
            <c:errBarType val="both"/>
            <c:errValType val="cust"/>
            <c:noEndCap val="0"/>
            <c:plus>
              <c:numRef>
                <c:f>'different distance'!$R$4:$R$7</c:f>
                <c:numCache>
                  <c:formatCode>General</c:formatCode>
                  <c:ptCount val="4"/>
                  <c:pt idx="0">
                    <c:v>82.42105996276106</c:v>
                  </c:pt>
                  <c:pt idx="1">
                    <c:v>108.8951775942686</c:v>
                  </c:pt>
                  <c:pt idx="2">
                    <c:v>56.48014111672749</c:v>
                  </c:pt>
                  <c:pt idx="3">
                    <c:v>58.48791023261828</c:v>
                  </c:pt>
                </c:numCache>
              </c:numRef>
            </c:plus>
            <c:minus>
              <c:numRef>
                <c:f>'different distance'!$R$4:$R$7</c:f>
                <c:numCache>
                  <c:formatCode>General</c:formatCode>
                  <c:ptCount val="4"/>
                  <c:pt idx="0">
                    <c:v>82.42105996276106</c:v>
                  </c:pt>
                  <c:pt idx="1">
                    <c:v>108.8951775942686</c:v>
                  </c:pt>
                  <c:pt idx="2">
                    <c:v>56.48014111672749</c:v>
                  </c:pt>
                  <c:pt idx="3">
                    <c:v>58.48791023261828</c:v>
                  </c:pt>
                </c:numCache>
              </c:numRef>
            </c:minus>
          </c:errBars>
          <c:cat>
            <c:strRef>
              <c:f>'different distance'!$K$4:$K$7</c:f>
              <c:strCache>
                <c:ptCount val="4"/>
                <c:pt idx="0">
                  <c:v>individual</c:v>
                </c:pt>
                <c:pt idx="1">
                  <c:v>joint</c:v>
                </c:pt>
                <c:pt idx="2">
                  <c:v>individual</c:v>
                </c:pt>
                <c:pt idx="3">
                  <c:v>joint</c:v>
                </c:pt>
              </c:strCache>
            </c:strRef>
          </c:cat>
          <c:val>
            <c:numRef>
              <c:f>'different distance'!$N$4:$N$7</c:f>
              <c:numCache>
                <c:formatCode>General</c:formatCode>
                <c:ptCount val="4"/>
                <c:pt idx="0">
                  <c:v>65.53472223624995</c:v>
                </c:pt>
                <c:pt idx="1">
                  <c:v>437.5208333291673</c:v>
                </c:pt>
                <c:pt idx="2">
                  <c:v>83.0416666650005</c:v>
                </c:pt>
                <c:pt idx="3">
                  <c:v>-111.114583334875</c:v>
                </c:pt>
              </c:numCache>
            </c:numRef>
          </c:val>
        </c:ser>
        <c:dLbls>
          <c:showLegendKey val="0"/>
          <c:showVal val="0"/>
          <c:showCatName val="0"/>
          <c:showSerName val="0"/>
          <c:showPercent val="0"/>
          <c:showBubbleSize val="0"/>
        </c:dLbls>
        <c:gapWidth val="150"/>
        <c:axId val="696462248"/>
        <c:axId val="696434680"/>
      </c:barChart>
      <c:catAx>
        <c:axId val="696462248"/>
        <c:scaling>
          <c:orientation val="minMax"/>
        </c:scaling>
        <c:delete val="0"/>
        <c:axPos val="b"/>
        <c:majorTickMark val="out"/>
        <c:minorTickMark val="none"/>
        <c:tickLblPos val="nextTo"/>
        <c:spPr>
          <a:ln>
            <a:solidFill>
              <a:sysClr val="windowText" lastClr="000000"/>
            </a:solidFill>
          </a:ln>
        </c:spPr>
        <c:txPr>
          <a:bodyPr/>
          <a:lstStyle/>
          <a:p>
            <a:pPr>
              <a:defRPr>
                <a:noFill/>
              </a:defRPr>
            </a:pPr>
            <a:endParaRPr lang="en-US"/>
          </a:p>
        </c:txPr>
        <c:crossAx val="696434680"/>
        <c:crosses val="autoZero"/>
        <c:auto val="1"/>
        <c:lblAlgn val="ctr"/>
        <c:lblOffset val="100"/>
        <c:noMultiLvlLbl val="0"/>
      </c:catAx>
      <c:valAx>
        <c:axId val="696434680"/>
        <c:scaling>
          <c:orientation val="minMax"/>
          <c:max val="600.0"/>
          <c:min val="-200.0"/>
        </c:scaling>
        <c:delete val="0"/>
        <c:axPos val="l"/>
        <c:title>
          <c:tx>
            <c:rich>
              <a:bodyPr rot="-5400000" vert="horz"/>
              <a:lstStyle/>
              <a:p>
                <a:pPr>
                  <a:defRPr/>
                </a:pPr>
                <a:r>
                  <a:rPr lang="en-US"/>
                  <a:t>Relative jump duration (ms)</a:t>
                </a:r>
              </a:p>
            </c:rich>
          </c:tx>
          <c:layout/>
          <c:overlay val="0"/>
        </c:title>
        <c:numFmt formatCode="General" sourceLinked="1"/>
        <c:majorTickMark val="out"/>
        <c:minorTickMark val="none"/>
        <c:tickLblPos val="nextTo"/>
        <c:spPr>
          <a:ln>
            <a:solidFill>
              <a:sysClr val="windowText" lastClr="000000"/>
            </a:solidFill>
          </a:ln>
        </c:spPr>
        <c:crossAx val="696462248"/>
        <c:crosses val="autoZero"/>
        <c:crossBetween val="between"/>
      </c:valAx>
    </c:plotArea>
    <c:legend>
      <c:legendPos val="r"/>
      <c:layout>
        <c:manualLayout>
          <c:xMode val="edge"/>
          <c:yMode val="edge"/>
          <c:x val="0.744782828282829"/>
          <c:y val="0.0827573636628759"/>
          <c:w val="0.175040404040405"/>
          <c:h val="0.25115157480315"/>
        </c:manualLayout>
      </c:layout>
      <c:overlay val="1"/>
    </c:legend>
    <c:plotVisOnly val="1"/>
    <c:dispBlanksAs val="gap"/>
    <c:showDLblsOverMax val="0"/>
  </c:chart>
  <c:spPr>
    <a:ln>
      <a:noFill/>
    </a:ln>
  </c:spPr>
  <c:txPr>
    <a:bodyPr/>
    <a:lstStyle/>
    <a:p>
      <a:pPr>
        <a:defRPr b="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19/11/2012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Which events are joint actions?  Nearly all philosophers and quite a few psychologists have assumed that this question can be fully answered by appeal to a special kind of intention,</a:t>
            </a:r>
            <a:r>
              <a:rPr lang="en-US" baseline="0" dirty="0" smtClean="0"/>
              <a:t> often</a:t>
            </a:r>
            <a:r>
              <a:rPr lang="en-US" dirty="0" smtClean="0"/>
              <a:t> called</a:t>
            </a:r>
            <a:r>
              <a:rPr lang="en-US" baseline="0" dirty="0" smtClean="0"/>
              <a:t> </a:t>
            </a:r>
            <a:r>
              <a:rPr lang="en-US" dirty="0" smtClean="0"/>
              <a:t>shared intention.  According</a:t>
            </a:r>
            <a:r>
              <a:rPr lang="en-US" baseline="0" dirty="0" smtClean="0"/>
              <a:t> to them, for an event to be a joint action is for it to stand in an appropriate relation to a shared intention.  </a:t>
            </a:r>
          </a:p>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14</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Let’s step back and consider an individual action.</a:t>
            </a:r>
          </a:p>
          <a:p>
            <a:r>
              <a:rPr lang="en-US" baseline="0" dirty="0" smtClean="0"/>
              <a:t>An agent moves a mug from one place to another, passing in from her left hand to her right hand half way [*demonstrate].</a:t>
            </a:r>
          </a:p>
          <a:p>
            <a:r>
              <a:rPr lang="en-US" baseline="0" dirty="0" smtClean="0"/>
              <a:t>It’s a familiar idea that motor representations for planning and monitoring action involve an hierarchical structure,</a:t>
            </a:r>
          </a:p>
          <a:p>
            <a:r>
              <a:rPr lang="en-US" baseline="0" dirty="0" smtClean="0"/>
              <a:t>where there is a relatively abstract representation of an outcome that is progressively filled in.</a:t>
            </a:r>
          </a:p>
          <a:p>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motor planning involves starting with relatively abstract representations of outcomes and filling in details ...</a:t>
            </a:r>
          </a:p>
          <a:p>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there is a need, even for a single agent, to synchronize actions</a:t>
            </a:r>
            <a:r>
              <a:rPr lang="en-US" baseline="0" dirty="0" smtClean="0"/>
              <a:t> in time and space; in this case because there’s an exchange between the two hands.</a:t>
            </a:r>
          </a:p>
          <a:p>
            <a:endParaRPr lang="en-US" baseline="0" dirty="0" smtClean="0"/>
          </a:p>
          <a:p>
            <a:r>
              <a:rPr lang="en-US" baseline="0" dirty="0" smtClean="0"/>
              <a:t>How is this relevant to the case of joint action?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In joint action the</a:t>
            </a:r>
            <a:r>
              <a:rPr lang="en-US" baseline="0" dirty="0" smtClean="0"/>
              <a:t> agents have the same goal, to move the object from there to here.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They</a:t>
            </a:r>
            <a:r>
              <a:rPr lang="en-US" baseline="0" dirty="0" smtClean="0"/>
              <a:t> also face a similar coordination problem, requiring a precisely timed swap</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t>
            </a:r>
            <a:r>
              <a:rPr lang="en-US" dirty="0" err="1" smtClean="0"/>
              <a:t>Koutis</a:t>
            </a:r>
            <a:r>
              <a:rPr lang="en-US" dirty="0" smtClean="0"/>
              <a:t> et </a:t>
            </a:r>
            <a:r>
              <a:rPr lang="en-US" dirty="0" err="1" smtClean="0"/>
              <a:t>al’s</a:t>
            </a:r>
            <a:r>
              <a:rPr lang="en-US" dirty="0" smtClean="0"/>
              <a:t> findings (and</a:t>
            </a:r>
            <a:r>
              <a:rPr lang="en-US" baseline="0" dirty="0" smtClean="0"/>
              <a:t> others’ findings) suggest that the same planning in involved in the joint action case, almost up to the actual muscle contractions.</a:t>
            </a:r>
          </a:p>
          <a:p>
            <a:r>
              <a:rPr lang="en-US" baseline="0" dirty="0" smtClean="0"/>
              <a:t>That is, in the joint action situation each agent plans both agents’ actions as if they were the actions of a single agent.</a:t>
            </a:r>
          </a:p>
          <a:p>
            <a:r>
              <a:rPr lang="en-US" baseline="0" dirty="0" smtClean="0"/>
              <a:t>This may be what enables them to coordinate so well : each is able to plan her own actions in a way that meshes with the other agent’s actions because each agent is planning (and monitoring) both their actions almost as if a single agent were going to execute the whole action.</a:t>
            </a:r>
          </a:p>
          <a:p>
            <a:r>
              <a:rPr lang="en-US" baseline="0" dirty="0" smtClean="0"/>
              <a:t>And of course this is exactly what we want for small-scale joint action---we want two or more agents to act as one.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what is the difference</a:t>
            </a:r>
            <a:r>
              <a:rPr lang="en-US" baseline="0" dirty="0" smtClean="0"/>
              <a:t> between the individual and the joint case?  From the point of view of motor representation, the primary difference may be that in joint action there is a need to inhibit execution of the parts of the action which are not one’s own.</a:t>
            </a:r>
          </a:p>
          <a:p>
            <a:endParaRPr lang="en-US" baseline="0" dirty="0" smtClean="0"/>
          </a:p>
          <a:p>
            <a:r>
              <a:rPr lang="en-US" baseline="0" dirty="0" smtClean="0"/>
              <a:t>Here then is the basic idea I take to be guiding </a:t>
            </a:r>
            <a:r>
              <a:rPr lang="en-US" baseline="0" dirty="0" err="1" smtClean="0"/>
              <a:t>Kourtis</a:t>
            </a:r>
            <a:r>
              <a:rPr lang="en-US" baseline="0" dirty="0" smtClean="0"/>
              <a:t> and others.</a:t>
            </a:r>
          </a:p>
          <a:p>
            <a:r>
              <a:rPr lang="en-US" baseline="0" dirty="0" smtClean="0"/>
              <a:t>The idea is that coordination is sometimes achieved by having each agent’s motor system plan all of their actions; </a:t>
            </a:r>
          </a:p>
          <a:p>
            <a:r>
              <a:rPr lang="en-US" baseline="0" dirty="0" smtClean="0"/>
              <a:t>given some assumptions, this could be a way of making it likely that each will execute their part in the joint action in a way that meshes with the way the other agents execute their parts.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Think first about how we might solve it in the individual case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might work for the individual case.  But does it also work for the joint case?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 conclusion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I’ve developed two ideas.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first is that it’s a mistake to think we can fully explain what joint action is by appeal to shared intention only.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it’s true that social motor representation enables some joint actions, then social motor representation plays a distinctive role in grounding the purposiveness of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fully explicating joint action involves appeal to both pre-reflective and reflective structures, structures of motor representation as well as to structures of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second idea is really just a challenge.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Some joint actions involve both shared intention and social motor representation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and there is a question about how these two can ever non-accidentally harmoniously contribute to a single joint action rather than always pulling in different directions.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question is a problem because the obvious answer---appeal to a process of planning---is blocked by the fact that shared intention and social motor representation involve different representational formats.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My very tentative suggestion was that some shared intentions may be anchored in social motor representations by means of demonstrative elements which refer to joint actions by deferring to components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that is right, experience of action has a key role to play in linking reflective and pre-reflective states and processes in joint action.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idx="10"/>
          </p:nvPr>
        </p:nvSpPr>
        <p:spPr/>
        <p:txBody>
          <a:bodyPr/>
          <a:lstStyle/>
          <a:p>
            <a:fld id="{A65616D7-3C10-467E-9F0E-4A73EDA13EAD}" type="slidenum">
              <a:rPr lang="en-GB" smtClean="0"/>
              <a:pPr/>
              <a:t>64</a:t>
            </a:fld>
            <a:endParaRPr lang="en-GB" dirty="0"/>
          </a:p>
        </p:txBody>
      </p:sp>
    </p:spTree>
    <p:extLst>
      <p:ext uri="{BB962C8B-B14F-4D97-AF65-F5344CB8AC3E}">
        <p14:creationId xmlns:p14="http://schemas.microsoft.com/office/powerpoint/2010/main" val="1383617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what binds</a:t>
            </a:r>
            <a:r>
              <a:rPr lang="en-US" baseline="0" dirty="0" smtClean="0"/>
              <a:t> together the various activities that make up the joint action?</a:t>
            </a:r>
          </a:p>
          <a:p>
            <a:r>
              <a:rPr lang="en-US" baseline="0" dirty="0" smtClean="0"/>
              <a:t>The difference in the case of joint action is, of course, that these activities are not necessarily activities of a single agent.</a:t>
            </a:r>
          </a:p>
          <a:p>
            <a:endParaRPr lang="en-US" baseline="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5312A0-AAE1-064F-9569-6839267602D0}" type="datetimeFigureOut">
              <a:rPr lang="en-US" smtClean="0">
                <a:solidFill>
                  <a:prstClr val="black">
                    <a:tint val="75000"/>
                  </a:prstClr>
                </a:solidFill>
                <a:latin typeface="Calibri"/>
              </a:rPr>
              <a:pPr/>
              <a:t>19/11/2012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8F1D813-4B5E-3D4B-A992-019C9D50378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86025" y="1987550"/>
            <a:ext cx="6330950" cy="1870075"/>
          </a:xfrm>
        </p:spPr>
        <p:txBody>
          <a:bodyPr/>
          <a:lstStyle/>
          <a:p>
            <a:r>
              <a:rPr lang="en-GB"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buClrTx/>
              <a:buSzTx/>
              <a:buFontTx/>
              <a:buNone/>
            </a:pPr>
            <a:fld id="{5A5312A0-AAE1-064F-9569-6839267602D0}" type="datetimeFigureOut">
              <a:rPr lang="en-US" i="0" smtClean="0">
                <a:solidFill>
                  <a:prstClr val="black">
                    <a:tint val="75000"/>
                  </a:prstClr>
                </a:solidFill>
                <a:latin typeface="Calibri"/>
              </a:rPr>
              <a:pPr defTabSz="457200" fontAlgn="auto">
                <a:spcBef>
                  <a:spcPts val="0"/>
                </a:spcBef>
                <a:spcAft>
                  <a:spcPts val="0"/>
                </a:spcAft>
                <a:buClrTx/>
                <a:buSzTx/>
                <a:buFontTx/>
                <a:buNone/>
              </a:pPr>
              <a:t>19/11/2012</a:t>
            </a:fld>
            <a:endParaRPr lang="en-US" i="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buClrTx/>
              <a:buSzTx/>
              <a:buFontTx/>
              <a:buNone/>
            </a:pPr>
            <a:endParaRPr lang="en-US" i="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buClrTx/>
              <a:buSzTx/>
              <a:buFontTx/>
              <a:buNone/>
            </a:pPr>
            <a:fld id="{B8F1D813-4B5E-3D4B-A992-019C9D503780}" type="slidenum">
              <a:rPr lang="en-US" i="0" smtClean="0">
                <a:solidFill>
                  <a:prstClr val="black">
                    <a:tint val="75000"/>
                  </a:prstClr>
                </a:solidFill>
                <a:latin typeface="Calibri"/>
              </a:rPr>
              <a:pPr defTabSz="457200" fontAlgn="auto">
                <a:spcBef>
                  <a:spcPts val="0"/>
                </a:spcBef>
                <a:spcAft>
                  <a:spcPts val="0"/>
                </a:spcAft>
                <a:buClrTx/>
                <a:buSzTx/>
                <a:buFontTx/>
                <a:buNone/>
              </a:pPr>
              <a:t>‹#›</a:t>
            </a:fld>
            <a:endParaRPr lang="en-US" i="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hart" Target="../charts/char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oleObject" Target="../embeddings/oleObject1.bin"/><Relationship Id="rId5" Type="http://schemas.openxmlformats.org/officeDocument/2006/relationships/image" Target="../media/image16.png"/><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9.jpeg"/><Relationship Id="rId3" Type="http://schemas.openxmlformats.org/officeDocument/2006/relationships/image" Target="../media/image20.jpeg"/></Relationships>
</file>

<file path=ppt/slides/_rels/slide72.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19.jpeg"/><Relationship Id="rId1" Type="http://schemas.openxmlformats.org/officeDocument/2006/relationships/slideLayout" Target="../slideLayouts/slideLayout18.xml"/><Relationship Id="rId2" Type="http://schemas.openxmlformats.org/officeDocument/2006/relationships/image" Target="../media/image2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22.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jpeg"/><Relationship Id="rId3" Type="http://schemas.openxmlformats.org/officeDocument/2006/relationships/image" Target="../media/image19.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jpeg"/><Relationship Id="rId3" Type="http://schemas.openxmlformats.org/officeDocument/2006/relationships/image" Target="../media/image22.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22.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jpeg"/><Relationship Id="rId3" Type="http://schemas.openxmlformats.org/officeDocument/2006/relationships/image" Target="../media/image19.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jpeg"/><Relationship Id="rId3" Type="http://schemas.openxmlformats.org/officeDocument/2006/relationships/image" Target="../media/image2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eg"/><Relationship Id="rId3" Type="http://schemas.openxmlformats.org/officeDocument/2006/relationships/image" Target="../media/image19.jpeg"/></Relationships>
</file>

<file path=ppt/slides/_rels/slide86.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4.png"/><Relationship Id="rId1" Type="http://schemas.openxmlformats.org/officeDocument/2006/relationships/vmlDrawing" Target="../drawings/vmlDrawing2.vml"/><Relationship Id="rId2"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4.png"/><Relationship Id="rId1" Type="http://schemas.openxmlformats.org/officeDocument/2006/relationships/vmlDrawing" Target="../drawings/vmlDrawing3.vml"/><Relationship Id="rId2"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5.png"/><Relationship Id="rId1" Type="http://schemas.openxmlformats.org/officeDocument/2006/relationships/vmlDrawing" Target="../drawings/vmlDrawing5.vml"/><Relationship Id="rId2"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3"/>
          <a:srcRect/>
          <a:stretch>
            <a:fillRect/>
          </a:stretch>
        </p:blipFill>
        <p:spPr bwMode="auto">
          <a:xfrm>
            <a:off x="0" y="43259"/>
            <a:ext cx="9144000" cy="6842125"/>
          </a:xfrm>
          <a:prstGeom prst="rect">
            <a:avLst/>
          </a:prstGeom>
          <a:noFill/>
          <a:ln w="9525">
            <a:noFill/>
            <a:round/>
            <a:headEnd/>
            <a:tailEnd/>
          </a:ln>
          <a:effectLst/>
        </p:spPr>
      </p:pic>
      <p:pic>
        <p:nvPicPr>
          <p:cNvPr id="4" name="Picture 3" descr="DSC_AB_5022-00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3" name="Rectangle 3"/>
          <p:cNvSpPr>
            <a:spLocks noChangeArrowheads="1"/>
          </p:cNvSpPr>
          <p:nvPr/>
        </p:nvSpPr>
        <p:spPr bwMode="auto">
          <a:xfrm>
            <a:off x="0" y="476176"/>
            <a:ext cx="5868144" cy="1080616"/>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dirty="0"/>
          </a:p>
        </p:txBody>
      </p:sp>
      <p:sp>
        <p:nvSpPr>
          <p:cNvPr id="14" name="Text Box 9"/>
          <p:cNvSpPr txBox="1">
            <a:spLocks noChangeArrowheads="1"/>
          </p:cNvSpPr>
          <p:nvPr/>
        </p:nvSpPr>
        <p:spPr bwMode="auto">
          <a:xfrm>
            <a:off x="468313" y="548631"/>
            <a:ext cx="806450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spcAft>
                <a:spcPct val="0"/>
              </a:spcAft>
            </a:pPr>
            <a:r>
              <a:rPr lang="en-GB" sz="3200" b="1" i="0" dirty="0" smtClean="0">
                <a:effectLst>
                  <a:glow rad="101600">
                    <a:srgbClr val="000000"/>
                  </a:glow>
                </a:effectLst>
              </a:rPr>
              <a:t>Shared Agency and Motor Representation</a:t>
            </a:r>
            <a:endParaRPr lang="en-GB" sz="3200" i="0" dirty="0">
              <a:effectLst>
                <a:glow rad="101600">
                  <a:srgbClr val="000000"/>
                </a:glow>
              </a:effectLst>
            </a:endParaRPr>
          </a:p>
        </p:txBody>
      </p:sp>
      <p:sp>
        <p:nvSpPr>
          <p:cNvPr id="3" name="Rectangle 2"/>
          <p:cNvSpPr/>
          <p:nvPr/>
        </p:nvSpPr>
        <p:spPr>
          <a:xfrm>
            <a:off x="1462460" y="921420"/>
            <a:ext cx="3044423" cy="400110"/>
          </a:xfrm>
          <a:prstGeom prst="rect">
            <a:avLst/>
          </a:prstGeom>
        </p:spPr>
        <p:txBody>
          <a:bodyPr wrap="none">
            <a:spAutoFit/>
          </a:bodyPr>
          <a:lstStyle/>
          <a:p>
            <a:pPr>
              <a:spcBef>
                <a:spcPct val="50000"/>
              </a:spcBef>
            </a:pPr>
            <a:r>
              <a:rPr lang="en-GB" sz="2000" i="0" dirty="0" err="1">
                <a:effectLst>
                  <a:glow rad="101600">
                    <a:srgbClr val="000000"/>
                  </a:glow>
                </a:effectLst>
              </a:rPr>
              <a:t>s.butterfill@warwick.ac.uk</a:t>
            </a:r>
            <a:endParaRPr lang="en-GB" sz="2000" i="0" dirty="0">
              <a:effectLst>
                <a:glow rad="101600">
                  <a:srgbClr val="000000"/>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38341584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
        <p:nvSpPr>
          <p:cNvPr id="35" name="Rectangle 34"/>
          <p:cNvSpPr/>
          <p:nvPr/>
        </p:nvSpPr>
        <p:spPr bwMode="auto">
          <a:xfrm>
            <a:off x="0" y="0"/>
            <a:ext cx="9144000" cy="2708920"/>
          </a:xfrm>
          <a:prstGeom prst="rect">
            <a:avLst/>
          </a:prstGeom>
          <a:gradFill flip="none" rotWithShape="1">
            <a:gsLst>
              <a:gs pos="0">
                <a:srgbClr val="FFFFFF"/>
              </a:gs>
              <a:gs pos="100000">
                <a:schemeClr val="bg1">
                  <a:alpha val="0"/>
                </a:schemeClr>
              </a:gs>
              <a:gs pos="81000">
                <a:srgbClr val="FFFFFF"/>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8" name="Text Box 2"/>
          <p:cNvSpPr txBox="1">
            <a:spLocks noChangeArrowheads="1"/>
          </p:cNvSpPr>
          <p:nvPr/>
        </p:nvSpPr>
        <p:spPr bwMode="auto">
          <a:xfrm>
            <a:off x="1106760" y="26064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the key property of joint action lies in its internal component [...] in the participants’ having a “collective” or “shared</a:t>
            </a:r>
            <a:r>
              <a:rPr lang="en-US" i="0" dirty="0" smtClean="0">
                <a:solidFill>
                  <a:srgbClr val="000000"/>
                </a:solidFill>
                <a:effectLst>
                  <a:glow rad="101600">
                    <a:srgbClr val="FFFFFF"/>
                  </a:glow>
                </a:effectLst>
              </a:rPr>
              <a:t>” intention</a:t>
            </a:r>
            <a:r>
              <a:rPr lang="en-US" i="0" dirty="0">
                <a:solidFill>
                  <a:srgbClr val="000000"/>
                </a:solidFill>
                <a:effectLst>
                  <a:glow rad="101600">
                    <a:srgbClr val="FFFFFF"/>
                  </a:glow>
                </a:effectLst>
              </a:rPr>
              <a:t>.</a:t>
            </a:r>
            <a:r>
              <a:rPr lang="en-US" i="0" dirty="0" smtClean="0">
                <a:solidFill>
                  <a:srgbClr val="000000"/>
                </a:solidFill>
                <a:effectLst>
                  <a:glow rad="101600">
                    <a:srgbClr val="FFFFFF"/>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(Alonso 2009, pp. 444-5)</a:t>
            </a:r>
            <a:endParaRPr lang="en-US" i="0" dirty="0" smtClean="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33595446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
        <p:nvSpPr>
          <p:cNvPr id="65" name="Rectangle 64"/>
          <p:cNvSpPr/>
          <p:nvPr/>
        </p:nvSpPr>
        <p:spPr bwMode="auto">
          <a:xfrm>
            <a:off x="0" y="0"/>
            <a:ext cx="9144000" cy="2708920"/>
          </a:xfrm>
          <a:prstGeom prst="rect">
            <a:avLst/>
          </a:prstGeom>
          <a:gradFill flip="none" rotWithShape="1">
            <a:gsLst>
              <a:gs pos="0">
                <a:srgbClr val="FFFFFF"/>
              </a:gs>
              <a:gs pos="100000">
                <a:schemeClr val="bg1">
                  <a:alpha val="0"/>
                </a:schemeClr>
              </a:gs>
              <a:gs pos="81000">
                <a:srgbClr val="FFFFFF"/>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8" name="Text Box 2"/>
          <p:cNvSpPr txBox="1">
            <a:spLocks noChangeArrowheads="1"/>
          </p:cNvSpPr>
          <p:nvPr/>
        </p:nvSpPr>
        <p:spPr bwMode="auto">
          <a:xfrm>
            <a:off x="1106760" y="26064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the key property of joint action lies in its internal component [...] in the participants’ having a “collective” or “shared</a:t>
            </a:r>
            <a:r>
              <a:rPr lang="en-US" i="0" dirty="0" smtClean="0">
                <a:solidFill>
                  <a:srgbClr val="000000"/>
                </a:solidFill>
                <a:effectLst>
                  <a:glow rad="101600">
                    <a:srgbClr val="FFFFFF"/>
                  </a:glow>
                </a:effectLst>
              </a:rPr>
              <a:t>” intention</a:t>
            </a:r>
            <a:r>
              <a:rPr lang="en-US" i="0" dirty="0">
                <a:solidFill>
                  <a:srgbClr val="000000"/>
                </a:solidFill>
                <a:effectLst>
                  <a:glow rad="101600">
                    <a:srgbClr val="FFFFFF"/>
                  </a:glow>
                </a:effectLst>
              </a:rPr>
              <a:t>.</a:t>
            </a:r>
            <a:r>
              <a:rPr lang="en-US" i="0" dirty="0" smtClean="0">
                <a:solidFill>
                  <a:srgbClr val="000000"/>
                </a:solidFill>
                <a:effectLst>
                  <a:glow rad="101600">
                    <a:srgbClr val="FFFFFF"/>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(Alonso 2009, pp. 444-5)</a:t>
            </a:r>
            <a:endParaRPr lang="en-US" i="0" dirty="0" smtClean="0">
              <a:solidFill>
                <a:srgbClr val="000000"/>
              </a:solidFill>
              <a:effectLst>
                <a:glow rad="101600">
                  <a:srgbClr val="FFFFFF"/>
                </a:glow>
              </a:effectLst>
              <a:ea typeface="Arial" charset="0"/>
              <a:cs typeface="Arial" charset="0"/>
            </a:endParaRPr>
          </a:p>
        </p:txBody>
      </p:sp>
      <p:sp>
        <p:nvSpPr>
          <p:cNvPr id="34" name="Rectangle 33"/>
          <p:cNvSpPr/>
          <p:nvPr/>
        </p:nvSpPr>
        <p:spPr bwMode="auto">
          <a:xfrm>
            <a:off x="0" y="-14524"/>
            <a:ext cx="9144000" cy="6858000"/>
          </a:xfrm>
          <a:prstGeom prst="rect">
            <a:avLst/>
          </a:prstGeom>
          <a:solidFill>
            <a:schemeClr val="tx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784386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4229600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4294257"/>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430181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Onlookers simultaneously open their </a:t>
            </a:r>
            <a:r>
              <a:rPr lang="en-GB" i="0" dirty="0">
                <a:solidFill>
                  <a:schemeClr val="tx1"/>
                </a:solidFill>
                <a:effectLst>
                  <a:glow rad="101600">
                    <a:srgbClr val="FFFFFF"/>
                  </a:glow>
                </a:effectLst>
                <a:cs typeface="Arial" charset="0"/>
              </a:rPr>
              <a:t>newspapers noisily </a:t>
            </a:r>
            <a:endParaRPr lang="en-GB" i="0" dirty="0" smtClean="0">
              <a:solidFill>
                <a:schemeClr val="tx1"/>
              </a:solidFill>
              <a:effectLst>
                <a:glow rad="101600">
                  <a:srgbClr val="FFFFFF"/>
                </a:glow>
              </a:effectLst>
              <a:cs typeface="Arial" charset="0"/>
            </a:endParaRPr>
          </a:p>
        </p:txBody>
      </p:sp>
      <p:sp>
        <p:nvSpPr>
          <p:cNvPr id="7" name="Text Box 5"/>
          <p:cNvSpPr txBox="1">
            <a:spLocks noChangeArrowheads="1"/>
          </p:cNvSpPr>
          <p:nvPr/>
        </p:nvSpPr>
        <p:spPr bwMode="auto">
          <a:xfrm>
            <a:off x="539552" y="2789631"/>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sisters cycling to school together.</a:t>
            </a:r>
          </a:p>
        </p:txBody>
      </p:sp>
      <p:sp>
        <p:nvSpPr>
          <p:cNvPr id="10" name="Text Box 5"/>
          <p:cNvSpPr txBox="1">
            <a:spLocks noChangeArrowheads="1"/>
          </p:cNvSpPr>
          <p:nvPr/>
        </p:nvSpPr>
        <p:spPr bwMode="auto">
          <a:xfrm>
            <a:off x="5292080" y="2797185"/>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Two strangers cycling the same route side-by-side.</a:t>
            </a:r>
          </a:p>
        </p:txBody>
      </p:sp>
      <p:sp>
        <p:nvSpPr>
          <p:cNvPr id="11" name="Text Box 5"/>
          <p:cNvSpPr txBox="1">
            <a:spLocks noChangeArrowheads="1"/>
          </p:cNvSpPr>
          <p:nvPr/>
        </p:nvSpPr>
        <p:spPr bwMode="auto">
          <a:xfrm>
            <a:off x="6228186" y="5302369"/>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bg1">
                    <a:lumMod val="50000"/>
                  </a:schemeClr>
                </a:solidFill>
                <a:effectLst>
                  <a:glow rad="101600">
                    <a:srgbClr val="FFFFFF"/>
                  </a:glow>
                </a:effectLst>
                <a:cs typeface="Arial" charset="0"/>
              </a:rPr>
              <a:t>(cf. Searle 1990: 92)</a:t>
            </a:r>
          </a:p>
        </p:txBody>
      </p:sp>
      <p:sp>
        <p:nvSpPr>
          <p:cNvPr id="12" name="Text Box 5"/>
          <p:cNvSpPr txBox="1">
            <a:spLocks noChangeArrowheads="1"/>
          </p:cNvSpPr>
          <p:nvPr/>
        </p:nvSpPr>
        <p:spPr bwMode="auto">
          <a:xfrm>
            <a:off x="6156176" y="3430161"/>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bg1">
                    <a:lumMod val="50000"/>
                  </a:schemeClr>
                </a:solidFill>
                <a:effectLst>
                  <a:glow rad="101600">
                    <a:srgbClr val="FFFFFF"/>
                  </a:glow>
                </a:effectLst>
                <a:cs typeface="Arial" charset="0"/>
              </a:rPr>
              <a:t>(cf. Gilbert 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01600">
                    <a:srgbClr val="FFFFFF"/>
                  </a:glow>
                </a:effectLst>
                <a:cs typeface="Arial" charset="0"/>
              </a:rPr>
              <a:t>Parallel but</a:t>
            </a:r>
            <a:br>
              <a:rPr lang="en-GB" i="0" dirty="0" smtClean="0">
                <a:solidFill>
                  <a:schemeClr val="tx1"/>
                </a:solidFill>
                <a:effectLst>
                  <a:glow rad="101600">
                    <a:srgbClr val="FFFFFF"/>
                  </a:glow>
                </a:effectLst>
                <a:cs typeface="Arial" charset="0"/>
              </a:rPr>
            </a:br>
            <a:r>
              <a:rPr lang="en-GB" i="0" dirty="0" smtClean="0">
                <a:solidFill>
                  <a:schemeClr val="tx1"/>
                </a:solidFill>
                <a:effectLst>
                  <a:glow rad="101600">
                    <a:srgbClr val="FFFFFF"/>
                  </a:glow>
                </a:effectLst>
                <a:cs typeface="Arial" charset="0"/>
              </a:rPr>
              <a:t>Individual Agency</a:t>
            </a:r>
          </a:p>
        </p:txBody>
      </p:sp>
      <p:sp>
        <p:nvSpPr>
          <p:cNvPr id="2" name="Rectangle 1"/>
          <p:cNvSpPr/>
          <p:nvPr/>
        </p:nvSpPr>
        <p:spPr bwMode="auto">
          <a:xfrm>
            <a:off x="-828600" y="1124744"/>
            <a:ext cx="10873208" cy="151216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Text Box 2"/>
          <p:cNvSpPr txBox="1">
            <a:spLocks noChangeArrowheads="1"/>
          </p:cNvSpPr>
          <p:nvPr/>
        </p:nvSpPr>
        <p:spPr bwMode="auto">
          <a:xfrm>
            <a:off x="592138" y="1289227"/>
            <a:ext cx="794030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990830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0816358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494782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4009568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3"/>
          <a:srcRect/>
          <a:stretch>
            <a:fillRect/>
          </a:stretch>
        </p:blipFill>
        <p:spPr bwMode="auto">
          <a:xfrm>
            <a:off x="0" y="406400"/>
            <a:ext cx="9144000" cy="5918200"/>
          </a:xfrm>
          <a:prstGeom prst="rect">
            <a:avLst/>
          </a:prstGeom>
          <a:noFill/>
          <a:ln w="9525">
            <a:noFill/>
            <a:round/>
            <a:headEnd/>
            <a:tailEnd/>
          </a:ln>
          <a:effectLst/>
        </p:spPr>
      </p:pic>
    </p:spTree>
    <p:extLst>
      <p:ext uri="{BB962C8B-B14F-4D97-AF65-F5344CB8AC3E}">
        <p14:creationId xmlns:p14="http://schemas.microsoft.com/office/powerpoint/2010/main" val="19925757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3824820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B_5022-002.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5" name="Rectangle 14"/>
          <p:cNvSpPr/>
          <p:nvPr/>
        </p:nvSpPr>
        <p:spPr bwMode="auto">
          <a:xfrm>
            <a:off x="0" y="0"/>
            <a:ext cx="4572000" cy="6858000"/>
          </a:xfrm>
          <a:prstGeom prst="rect">
            <a:avLst/>
          </a:prstGeom>
          <a:solidFill>
            <a:schemeClr val="tx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14" name="Rectangle 13"/>
          <p:cNvSpPr/>
          <p:nvPr/>
        </p:nvSpPr>
        <p:spPr bwMode="auto">
          <a:xfrm>
            <a:off x="4572000" y="0"/>
            <a:ext cx="4572000" cy="6858000"/>
          </a:xfrm>
          <a:prstGeom prst="rect">
            <a:avLst/>
          </a:prstGeom>
          <a:solidFill>
            <a:schemeClr val="bg1">
              <a:alpha val="7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3934217"/>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394177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Onlookers simultaneously open their </a:t>
            </a:r>
            <a:r>
              <a:rPr lang="en-GB" i="0" dirty="0">
                <a:solidFill>
                  <a:schemeClr val="tx1"/>
                </a:solidFill>
                <a:effectLst>
                  <a:glow rad="101600">
                    <a:srgbClr val="FFFFFF"/>
                  </a:glow>
                </a:effectLst>
                <a:cs typeface="Arial" charset="0"/>
              </a:rPr>
              <a:t>newspapers noisily </a:t>
            </a:r>
            <a:endParaRPr lang="en-GB" i="0" dirty="0" smtClean="0">
              <a:solidFill>
                <a:schemeClr val="tx1"/>
              </a:solidFill>
              <a:effectLst>
                <a:glow rad="101600">
                  <a:srgbClr val="FFFFFF"/>
                </a:glow>
              </a:effectLst>
              <a:cs typeface="Arial" charset="0"/>
            </a:endParaRPr>
          </a:p>
        </p:txBody>
      </p:sp>
      <p:sp>
        <p:nvSpPr>
          <p:cNvPr id="7" name="Text Box 5"/>
          <p:cNvSpPr txBox="1">
            <a:spLocks noChangeArrowheads="1"/>
          </p:cNvSpPr>
          <p:nvPr/>
        </p:nvSpPr>
        <p:spPr bwMode="auto">
          <a:xfrm>
            <a:off x="539552" y="2060848"/>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sisters cycling to school together.</a:t>
            </a:r>
          </a:p>
        </p:txBody>
      </p:sp>
      <p:sp>
        <p:nvSpPr>
          <p:cNvPr id="10" name="Text Box 5"/>
          <p:cNvSpPr txBox="1">
            <a:spLocks noChangeArrowheads="1"/>
          </p:cNvSpPr>
          <p:nvPr/>
        </p:nvSpPr>
        <p:spPr bwMode="auto">
          <a:xfrm>
            <a:off x="5292080" y="2068402"/>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Two strangers cycling the same route side-by-side.</a:t>
            </a:r>
          </a:p>
        </p:txBody>
      </p:sp>
      <p:sp>
        <p:nvSpPr>
          <p:cNvPr id="11" name="Text Box 5"/>
          <p:cNvSpPr txBox="1">
            <a:spLocks noChangeArrowheads="1"/>
          </p:cNvSpPr>
          <p:nvPr/>
        </p:nvSpPr>
        <p:spPr bwMode="auto">
          <a:xfrm>
            <a:off x="6228186" y="4942329"/>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bg1">
                    <a:lumMod val="50000"/>
                  </a:schemeClr>
                </a:solidFill>
                <a:effectLst>
                  <a:glow rad="101600">
                    <a:srgbClr val="FFFFFF"/>
                  </a:glow>
                </a:effectLst>
                <a:cs typeface="Arial" charset="0"/>
              </a:rPr>
              <a:t>(cf. Searle 1990: 92)</a:t>
            </a:r>
          </a:p>
        </p:txBody>
      </p:sp>
      <p:sp>
        <p:nvSpPr>
          <p:cNvPr id="12" name="Text Box 5"/>
          <p:cNvSpPr txBox="1">
            <a:spLocks noChangeArrowheads="1"/>
          </p:cNvSpPr>
          <p:nvPr/>
        </p:nvSpPr>
        <p:spPr bwMode="auto">
          <a:xfrm>
            <a:off x="6156176" y="2701378"/>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bg1">
                    <a:lumMod val="50000"/>
                  </a:schemeClr>
                </a:solidFill>
                <a:effectLst>
                  <a:glow rad="101600">
                    <a:srgbClr val="FFFFFF"/>
                  </a:glow>
                </a:effectLst>
                <a:cs typeface="Arial" charset="0"/>
              </a:rPr>
              <a:t>(cf. Gilbert 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01600">
                    <a:srgbClr val="FFFFFF"/>
                  </a:glow>
                </a:effectLst>
                <a:cs typeface="Arial" charset="0"/>
              </a:rPr>
              <a:t>Parallel but</a:t>
            </a:r>
            <a:br>
              <a:rPr lang="en-GB" i="0" dirty="0" smtClean="0">
                <a:solidFill>
                  <a:schemeClr val="tx1"/>
                </a:solidFill>
                <a:effectLst>
                  <a:glow rad="101600">
                    <a:srgbClr val="FFFFFF"/>
                  </a:glow>
                </a:effectLst>
                <a:cs typeface="Arial" charset="0"/>
              </a:rPr>
            </a:br>
            <a:r>
              <a:rPr lang="en-GB" i="0" dirty="0" smtClean="0">
                <a:solidFill>
                  <a:schemeClr val="tx1"/>
                </a:solidFill>
                <a:effectLst>
                  <a:glow rad="101600">
                    <a:srgbClr val="FFFFFF"/>
                  </a:glow>
                </a:effectLst>
                <a:cs typeface="Arial" charset="0"/>
              </a:rPr>
              <a:t>Individual Agency</a:t>
            </a:r>
          </a:p>
        </p:txBody>
      </p:sp>
    </p:spTree>
    <p:extLst>
      <p:ext uri="{BB962C8B-B14F-4D97-AF65-F5344CB8AC3E}">
        <p14:creationId xmlns:p14="http://schemas.microsoft.com/office/powerpoint/2010/main" val="1455016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480056"/>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for outcomes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whose </a:t>
            </a:r>
            <a:r>
              <a:rPr lang="en-US" i="0" dirty="0" err="1" smtClean="0">
                <a:solidFill>
                  <a:srgbClr val="000000"/>
                </a:solidFill>
                <a:effectLst>
                  <a:glow>
                    <a:srgbClr val="FFFFFF"/>
                  </a:glow>
                </a:effectLst>
              </a:rPr>
              <a:t>realisation</a:t>
            </a:r>
            <a:r>
              <a:rPr lang="en-US" i="0" dirty="0" smtClean="0">
                <a:solidFill>
                  <a:srgbClr val="000000"/>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3971437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a:t>
            </a:r>
            <a:r>
              <a:rPr lang="en-US" i="0" dirty="0">
                <a:solidFill>
                  <a:srgbClr val="FFFFFF"/>
                </a:solidFill>
                <a:effectLst>
                  <a:glow>
                    <a:srgbClr val="FFFFFF"/>
                  </a:glow>
                </a:effectLst>
              </a:rPr>
              <a:t>w</a:t>
            </a:r>
            <a:r>
              <a:rPr lang="en-US" i="0" dirty="0" smtClean="0">
                <a:solidFill>
                  <a:srgbClr val="FFFFFF"/>
                </a:solidFill>
                <a:effectLst>
                  <a:glow>
                    <a:srgbClr val="FFFFFF"/>
                  </a:glow>
                </a:effectLst>
              </a:rPr>
              <a:t>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27650590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2406887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Tree>
    <p:extLst>
      <p:ext uri="{BB962C8B-B14F-4D97-AF65-F5344CB8AC3E}">
        <p14:creationId xmlns:p14="http://schemas.microsoft.com/office/powerpoint/2010/main" val="2591478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26" name="Group 25"/>
          <p:cNvGrpSpPr/>
          <p:nvPr/>
        </p:nvGrpSpPr>
        <p:grpSpPr>
          <a:xfrm flipH="1">
            <a:off x="6556264" y="4581128"/>
            <a:ext cx="1112080" cy="936104"/>
            <a:chOff x="1124000" y="4661520"/>
            <a:chExt cx="1112080" cy="936104"/>
          </a:xfrm>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41" name="Straight Connector 4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42" name="Group 41"/>
          <p:cNvGrpSpPr/>
          <p:nvPr/>
        </p:nvGrpSpPr>
        <p:grpSpPr>
          <a:xfrm>
            <a:off x="6084168" y="-1287016"/>
            <a:ext cx="3600400" cy="3707904"/>
            <a:chOff x="6084168" y="-1287016"/>
            <a:chExt cx="3600400" cy="3707904"/>
          </a:xfrm>
        </p:grpSpPr>
        <p:sp>
          <p:nvSpPr>
            <p:cNvPr id="43" name="Oval 42"/>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4" name="Rectangle 43"/>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468802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8834283">
            <a:off x="1426413" y="577437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8497575" flipH="1">
            <a:off x="6068188" y="3228956"/>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3" name="Straight Connector 32"/>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4" name="Straight Connector 33"/>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35" name="Group 34"/>
          <p:cNvGrpSpPr/>
          <p:nvPr/>
        </p:nvGrpSpPr>
        <p:grpSpPr>
          <a:xfrm>
            <a:off x="6084168" y="-1287016"/>
            <a:ext cx="3600400" cy="3707904"/>
            <a:chOff x="6084168" y="-1287016"/>
            <a:chExt cx="3600400" cy="3707904"/>
          </a:xfrm>
        </p:grpSpPr>
        <p:sp>
          <p:nvSpPr>
            <p:cNvPr id="36" name="Oval 35"/>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Rectangle 36"/>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43603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6200000">
            <a:off x="3547908" y="603726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6200000" flipH="1">
            <a:off x="3547908" y="3156948"/>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1" name="Straight Connector 3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grpSp>
        <p:nvGrpSpPr>
          <p:cNvPr id="13" name="Group 12"/>
          <p:cNvGrpSpPr/>
          <p:nvPr/>
        </p:nvGrpSpPr>
        <p:grpSpPr>
          <a:xfrm>
            <a:off x="6084168" y="-1287016"/>
            <a:ext cx="3600400" cy="3707904"/>
            <a:chOff x="6084168" y="-1287016"/>
            <a:chExt cx="3600400" cy="3707904"/>
          </a:xfrm>
        </p:grpSpPr>
        <p:sp>
          <p:nvSpPr>
            <p:cNvPr id="9" name="Oval 8"/>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292801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Tree>
    <p:extLst>
      <p:ext uri="{BB962C8B-B14F-4D97-AF65-F5344CB8AC3E}">
        <p14:creationId xmlns:p14="http://schemas.microsoft.com/office/powerpoint/2010/main" val="1324876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rot="21361442">
            <a:off x="1420014" y="1784415"/>
            <a:ext cx="92193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glow rad="101600">
                    <a:srgbClr val="000000"/>
                  </a:glow>
                </a:effectLst>
              </a:rPr>
              <a:t>agent-neutral </a:t>
            </a:r>
            <a:br>
              <a:rPr lang="en-US" i="0" dirty="0" smtClean="0">
                <a:effectLst>
                  <a:glow rad="101600">
                    <a:srgbClr val="000000"/>
                  </a:glow>
                </a:effectLst>
              </a:rPr>
            </a:br>
            <a:r>
              <a:rPr lang="en-US" i="0" dirty="0" smtClean="0">
                <a:solidFill>
                  <a:srgbClr val="000000"/>
                </a:solidFill>
                <a:effectLst>
                  <a:glow>
                    <a:srgbClr val="FFFFFF"/>
                  </a:glow>
                </a:effectLst>
              </a:rPr>
              <a:t>motor </a:t>
            </a:r>
            <a:r>
              <a:rPr lang="en-US" i="0" dirty="0" smtClean="0">
                <a:solidFill>
                  <a:srgbClr val="FFFFFF"/>
                </a:solidFill>
                <a:effectLst>
                  <a:glow>
                    <a:srgbClr val="000000"/>
                  </a:glow>
                </a:effectLst>
              </a:rPr>
              <a:t/>
            </a:r>
            <a:br>
              <a:rPr lang="en-US" i="0" dirty="0" smtClean="0">
                <a:solidFill>
                  <a:srgbClr val="FFFFFF"/>
                </a:solidFill>
                <a:effectLst>
                  <a:glow>
                    <a:srgbClr val="000000"/>
                  </a:glow>
                </a:effectLst>
              </a:rPr>
            </a:br>
            <a:r>
              <a:rPr lang="en-US" i="0" dirty="0" smtClean="0">
                <a:solidFill>
                  <a:srgbClr val="FFFFFF"/>
                </a:solidFill>
                <a:effectLst>
                  <a:glow rad="101600">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a:t>
            </a:r>
            <a:r>
              <a:rPr lang="en-US" i="0" dirty="0">
                <a:solidFill>
                  <a:srgbClr val="FFFFFF"/>
                </a:solidFill>
                <a:effectLst>
                  <a:glow>
                    <a:srgbClr val="FFFFFF"/>
                  </a:glow>
                </a:effectLst>
              </a:rPr>
              <a:t>w</a:t>
            </a:r>
            <a:r>
              <a:rPr lang="en-US" i="0" dirty="0" smtClean="0">
                <a:solidFill>
                  <a:srgbClr val="FFFFFF"/>
                </a:solidFill>
                <a:effectLst>
                  <a:glow>
                    <a:srgbClr val="FFFFFF"/>
                  </a:glow>
                </a:effectLst>
              </a:rPr>
              <a:t>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Tree>
    <p:extLst>
      <p:ext uri="{BB962C8B-B14F-4D97-AF65-F5344CB8AC3E}">
        <p14:creationId xmlns:p14="http://schemas.microsoft.com/office/powerpoint/2010/main" val="3276122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cxnSp>
        <p:nvCxnSpPr>
          <p:cNvPr id="25" name="Straight Connector 24"/>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465441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153245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836712"/>
            <a:ext cx="8640960" cy="4697301"/>
            <a:chOff x="323528" y="836712"/>
            <a:chExt cx="8640960" cy="4697301"/>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8" name="Straight Connector 9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9" name="Straight Connector 9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0" name="Group 99"/>
            <p:cNvGrpSpPr/>
            <p:nvPr/>
          </p:nvGrpSpPr>
          <p:grpSpPr>
            <a:xfrm>
              <a:off x="3263854" y="2851774"/>
              <a:ext cx="3056722" cy="1658506"/>
              <a:chOff x="3416254" y="3004174"/>
              <a:chExt cx="3056722" cy="1658506"/>
            </a:xfrm>
          </p:grpSpPr>
          <p:cxnSp>
            <p:nvCxnSpPr>
              <p:cNvPr id="101" name="Straight Connector 100"/>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Tree>
    <p:extLst>
      <p:ext uri="{BB962C8B-B14F-4D97-AF65-F5344CB8AC3E}">
        <p14:creationId xmlns:p14="http://schemas.microsoft.com/office/powerpoint/2010/main" val="1118414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37" name="Straight Connector 36"/>
          <p:cNvCxnSpPr>
            <a:endCxn id="11" idx="0"/>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39" name="Straight Connector 38"/>
          <p:cNvCxnSpPr>
            <a:stCxn id="21" idx="2"/>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41" name="Straight Connector 40"/>
          <p:cNvCxnSpPr>
            <a:endCxn id="19" idx="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97" name="Group 96"/>
          <p:cNvGrpSpPr/>
          <p:nvPr/>
        </p:nvGrpSpPr>
        <p:grpSpPr>
          <a:xfrm>
            <a:off x="3263854" y="2851774"/>
            <a:ext cx="3056722" cy="1658506"/>
            <a:chOff x="3416254" y="3004174"/>
            <a:chExt cx="3056722" cy="1658506"/>
          </a:xfrm>
        </p:grpSpPr>
        <p:cxnSp>
          <p:nvCxnSpPr>
            <p:cNvPr id="98" name="Straight Connector 97"/>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99" name="Straight Connector 98"/>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0" name="Straight Connector 99"/>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1" name="Straight Connector 100"/>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Tree>
    <p:extLst>
      <p:ext uri="{BB962C8B-B14F-4D97-AF65-F5344CB8AC3E}">
        <p14:creationId xmlns:p14="http://schemas.microsoft.com/office/powerpoint/2010/main" val="3766814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03" name="Straight Connector 102"/>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4" name="Straight Connector 103"/>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5" name="Straight Connector 104"/>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6" name="Group 105"/>
          <p:cNvGrpSpPr/>
          <p:nvPr/>
        </p:nvGrpSpPr>
        <p:grpSpPr>
          <a:xfrm>
            <a:off x="3263854" y="2851774"/>
            <a:ext cx="3056722" cy="1658506"/>
            <a:chOff x="3416254" y="3004174"/>
            <a:chExt cx="3056722" cy="1658506"/>
          </a:xfrm>
        </p:grpSpPr>
        <p:cxnSp>
          <p:nvCxnSpPr>
            <p:cNvPr id="107" name="Straight Connector 10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7" name="Straight Connector 11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74505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4" name="Group 3"/>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02" name="Group 101"/>
          <p:cNvGrpSpPr/>
          <p:nvPr/>
        </p:nvGrpSpPr>
        <p:grpSpPr>
          <a:xfrm>
            <a:off x="3263854" y="2851774"/>
            <a:ext cx="3056722" cy="1658506"/>
            <a:chOff x="3416254" y="3004174"/>
            <a:chExt cx="3056722" cy="1658506"/>
          </a:xfrm>
        </p:grpSpPr>
        <p:cxnSp>
          <p:nvCxnSpPr>
            <p:cNvPr id="103" name="Straight Connector 102"/>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7" name="Straight Connector 106"/>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8" name="Rounded Rectangle 97"/>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601349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34" name="Group 133"/>
          <p:cNvGrpSpPr/>
          <p:nvPr/>
        </p:nvGrpSpPr>
        <p:grpSpPr>
          <a:xfrm>
            <a:off x="3263854" y="2851774"/>
            <a:ext cx="3056722" cy="1658506"/>
            <a:chOff x="3263854" y="2851774"/>
            <a:chExt cx="3056722" cy="1658506"/>
          </a:xfrm>
        </p:grpSpPr>
        <p:cxnSp>
          <p:nvCxnSpPr>
            <p:cNvPr id="135" name="Straight Connector 134"/>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6" name="Straight Connector 135"/>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7" name="Straight Connector 136"/>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8" name="Straight Connector 137"/>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39" name="Straight Connector 138"/>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40" name="Straight Connector 139"/>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49" name="Group 148"/>
          <p:cNvGrpSpPr/>
          <p:nvPr/>
        </p:nvGrpSpPr>
        <p:grpSpPr>
          <a:xfrm>
            <a:off x="3263854" y="2851774"/>
            <a:ext cx="3056722" cy="1658506"/>
            <a:chOff x="3416254" y="3004174"/>
            <a:chExt cx="3056722" cy="1658506"/>
          </a:xfrm>
        </p:grpSpPr>
        <p:cxnSp>
          <p:nvCxnSpPr>
            <p:cNvPr id="150" name="Straight Connector 149"/>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1" name="Straight Connector 150"/>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2" name="Straight Connector 151"/>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3" name="Straight Connector 152"/>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4" name="Straight Connector 153"/>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5" name="Straight Connector 154"/>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sp>
        <p:nvSpPr>
          <p:cNvPr id="141" name="Rounded Rectangle 140"/>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same planning</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98397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grpSp>
        <p:nvGrpSpPr>
          <p:cNvPr id="26" name="Group 25"/>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28" name="Group 27"/>
          <p:cNvGrpSpPr/>
          <p:nvPr/>
        </p:nvGrpSpPr>
        <p:grpSpPr>
          <a:xfrm>
            <a:off x="3263854" y="2851774"/>
            <a:ext cx="3056722" cy="1658506"/>
            <a:chOff x="3416254" y="3004174"/>
            <a:chExt cx="3056722" cy="1658506"/>
          </a:xfrm>
        </p:grpSpPr>
        <p:cxnSp>
          <p:nvCxnSpPr>
            <p:cNvPr id="117" name="Straight Connector 11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1" name="Straight Connector 120"/>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2" name="Straight Connector 121"/>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same planning</a:t>
            </a:r>
            <a:endParaRPr kumimoji="0" lang="en-US" sz="2200" b="0" i="1" u="none" strike="noStrike" cap="none" normalizeH="0" baseline="0" dirty="0">
              <a:ln>
                <a:noFill/>
              </a:ln>
              <a:solidFill>
                <a:schemeClr val="bg1"/>
              </a:solidFill>
              <a:effectLst/>
            </a:endParaRPr>
          </a:p>
        </p:txBody>
      </p:sp>
      <p:cxnSp>
        <p:nvCxnSpPr>
          <p:cNvPr id="103" name="Straight Connector 102"/>
          <p:cNvCxnSpPr/>
          <p:nvPr/>
        </p:nvCxnSpPr>
        <p:spPr bwMode="auto">
          <a:xfrm flipH="1">
            <a:off x="2123728" y="4797152"/>
            <a:ext cx="252028"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4" name="Straight Connector 103"/>
          <p:cNvCxnSpPr/>
          <p:nvPr/>
        </p:nvCxnSpPr>
        <p:spPr bwMode="auto">
          <a:xfrm flipH="1">
            <a:off x="2123728" y="4869160"/>
            <a:ext cx="1008112"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5" name="Straight Connector 104"/>
          <p:cNvCxnSpPr/>
          <p:nvPr/>
        </p:nvCxnSpPr>
        <p:spPr bwMode="auto">
          <a:xfrm>
            <a:off x="1619672" y="4797152"/>
            <a:ext cx="432048" cy="936104"/>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6" name="Straight Connector 105"/>
          <p:cNvCxnSpPr/>
          <p:nvPr/>
        </p:nvCxnSpPr>
        <p:spPr bwMode="auto">
          <a:xfrm flipH="1">
            <a:off x="2123728" y="5013176"/>
            <a:ext cx="1368152" cy="720080"/>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sp>
        <p:nvSpPr>
          <p:cNvPr id="102" name="Rounded Rectangle 101"/>
          <p:cNvSpPr/>
          <p:nvPr/>
        </p:nvSpPr>
        <p:spPr bwMode="auto">
          <a:xfrm>
            <a:off x="1259632" y="5445224"/>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prevention needed</a:t>
            </a:r>
            <a:endParaRPr kumimoji="0" lang="en-US" sz="2200" b="0" i="1" u="none" strike="noStrike" cap="none" normalizeH="0" baseline="0" dirty="0">
              <a:ln>
                <a:noFill/>
              </a:ln>
              <a:solidFill>
                <a:schemeClr val="bg1"/>
              </a:solidFill>
              <a:effectLst/>
              <a:latin typeface="Myriad Web" charset="0"/>
            </a:endParaRPr>
          </a:p>
        </p:txBody>
      </p:sp>
      <p:sp>
        <p:nvSpPr>
          <p:cNvPr id="107" name="Rounded Rectangle 106"/>
          <p:cNvSpPr/>
          <p:nvPr/>
        </p:nvSpPr>
        <p:spPr bwMode="auto">
          <a:xfrm rot="21362563">
            <a:off x="3869164" y="5686650"/>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similar timing problem</a:t>
            </a:r>
            <a:endParaRPr kumimoji="0" lang="en-US" sz="2200" b="0" i="1"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276212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7" name="Straight Connector 6"/>
          <p:cNvCxnSpPr/>
          <p:nvPr/>
        </p:nvCxnSpPr>
        <p:spPr bwMode="auto">
          <a:xfrm>
            <a:off x="323528" y="2875616"/>
            <a:ext cx="8424936"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2" name="Text Box 2"/>
          <p:cNvSpPr txBox="1">
            <a:spLocks noChangeArrowheads="1"/>
          </p:cNvSpPr>
          <p:nvPr/>
        </p:nvSpPr>
        <p:spPr bwMode="auto">
          <a:xfrm>
            <a:off x="4840610" y="2924944"/>
            <a:ext cx="3691830" cy="3564695"/>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1100"/>
              </a:spcAft>
            </a:pPr>
            <a:r>
              <a:rPr lang="en-US" i="0" dirty="0" smtClean="0">
                <a:effectLst>
                  <a:glow rad="101600">
                    <a:srgbClr val="000000"/>
                  </a:glow>
                </a:effectLst>
              </a:rPr>
              <a:t>1. </a:t>
            </a:r>
            <a:r>
              <a:rPr lang="en-US" i="0" dirty="0">
                <a:effectLst>
                  <a:glow rad="101600">
                    <a:srgbClr val="000000"/>
                  </a:glow>
                </a:effectLst>
              </a:rPr>
              <a:t>we </a:t>
            </a:r>
            <a:r>
              <a:rPr lang="en-US" i="0" dirty="0" smtClean="0">
                <a:effectLst>
                  <a:glow rad="101600">
                    <a:srgbClr val="000000"/>
                  </a:glow>
                </a:effectLst>
              </a:rPr>
              <a:t>each have a motor </a:t>
            </a:r>
            <a:r>
              <a:rPr lang="en-US" i="0" dirty="0">
                <a:effectLst>
                  <a:glow rad="101600">
                    <a:srgbClr val="000000"/>
                  </a:glow>
                </a:effectLst>
              </a:rPr>
              <a:t>representation of G</a:t>
            </a:r>
            <a:r>
              <a:rPr lang="en-US" i="0" dirty="0" smtClean="0">
                <a:effectLst>
                  <a:glow rad="101600">
                    <a:srgbClr val="000000"/>
                  </a:glow>
                </a:effectLst>
              </a:rPr>
              <a:t>;</a:t>
            </a:r>
            <a:endParaRPr lang="en-US" i="0" dirty="0">
              <a:effectLst>
                <a:glow rad="101600">
                  <a:srgbClr val="000000"/>
                </a:glow>
              </a:effectLst>
            </a:endParaRPr>
          </a:p>
          <a:p>
            <a:pPr>
              <a:spcAft>
                <a:spcPts val="1100"/>
              </a:spcAft>
            </a:pPr>
            <a:r>
              <a:rPr lang="en-US" i="0" dirty="0">
                <a:effectLst>
                  <a:glow rad="101600">
                    <a:srgbClr val="000000"/>
                  </a:glow>
                </a:effectLst>
              </a:rPr>
              <a:t>2. </a:t>
            </a:r>
            <a:r>
              <a:rPr lang="en-US" i="0" dirty="0" smtClean="0">
                <a:effectLst>
                  <a:glow rad="101600">
                    <a:srgbClr val="000000"/>
                  </a:glow>
                </a:effectLst>
              </a:rPr>
              <a:t> we are each disposed to inhibit some (not all) of the resulting planning or actions;</a:t>
            </a:r>
            <a:endParaRPr lang="en-US" i="0" dirty="0" smtClean="0">
              <a:effectLst>
                <a:glow rad="101600">
                  <a:srgbClr val="000000"/>
                </a:glow>
              </a:effectLst>
            </a:endParaRPr>
          </a:p>
          <a:p>
            <a:pPr>
              <a:spcAft>
                <a:spcPts val="1100"/>
              </a:spcAft>
            </a:pPr>
            <a:r>
              <a:rPr lang="en-US" i="0" dirty="0" smtClean="0">
                <a:effectLst>
                  <a:glow rad="101600">
                    <a:srgbClr val="000000"/>
                  </a:glow>
                </a:effectLst>
              </a:rPr>
              <a:t>3. we each expect that if G occurs, we will all be agents of it; and</a:t>
            </a:r>
          </a:p>
          <a:p>
            <a:pPr>
              <a:spcAft>
                <a:spcPts val="1100"/>
              </a:spcAft>
            </a:pPr>
            <a:r>
              <a:rPr lang="en-US" i="0" dirty="0" smtClean="0">
                <a:effectLst>
                  <a:glow rad="101600">
                    <a:srgbClr val="000000"/>
                  </a:glow>
                </a:effectLst>
              </a:rPr>
              <a:t>4. (1) and (2) because (3)</a:t>
            </a:r>
            <a:endParaRPr lang="en-US" i="0" dirty="0">
              <a:effectLst>
                <a:glow rad="101600">
                  <a:srgbClr val="000000"/>
                </a:glow>
              </a:effectLst>
            </a:endParaRPr>
          </a:p>
        </p:txBody>
      </p:sp>
      <p:sp>
        <p:nvSpPr>
          <p:cNvPr id="13" name="Text Box 2"/>
          <p:cNvSpPr txBox="1">
            <a:spLocks noChangeArrowheads="1"/>
          </p:cNvSpPr>
          <p:nvPr/>
        </p:nvSpPr>
        <p:spPr bwMode="auto">
          <a:xfrm>
            <a:off x="1691680" y="2492896"/>
            <a:ext cx="597666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a:t>
            </a:r>
            <a:r>
              <a:rPr lang="en-US" i="0" dirty="0" smtClean="0">
                <a:effectLst>
                  <a:glow rad="101600">
                    <a:srgbClr val="000000"/>
                  </a:glow>
                </a:effectLst>
              </a:rPr>
              <a:t>motor action</a:t>
            </a:r>
            <a:endParaRPr lang="en-US" i="0" dirty="0" smtClean="0">
              <a:effectLst>
                <a:glow rad="127000">
                  <a:schemeClr val="tx1">
                    <a:alpha val="75000"/>
                  </a:schemeClr>
                </a:glow>
              </a:effectLst>
            </a:endParaRPr>
          </a:p>
        </p:txBody>
      </p:sp>
      <p:sp>
        <p:nvSpPr>
          <p:cNvPr id="14" name="Left Brace 13"/>
          <p:cNvSpPr/>
          <p:nvPr/>
        </p:nvSpPr>
        <p:spPr bwMode="auto">
          <a:xfrm>
            <a:off x="4094592" y="2996952"/>
            <a:ext cx="576064" cy="3528392"/>
          </a:xfrm>
          <a:prstGeom prst="leftBrace">
            <a:avLst>
              <a:gd name="adj1" fmla="val 40485"/>
              <a:gd name="adj2" fmla="val 44072"/>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5" name="Left Brace 14"/>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3898770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691680" y="2492896"/>
            <a:ext cx="5976664" cy="2125839"/>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***Shared Intention &amp; Shared Motor Representation play complementary roles: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cooking dinner vs. moving from here to here</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riding to school together vs. arriving at a certain point</a:t>
            </a:r>
            <a:endParaRPr lang="en-US" i="0" dirty="0" smtClean="0">
              <a:effectLst>
                <a:glow rad="127000">
                  <a:schemeClr val="tx1">
                    <a:alpha val="75000"/>
                  </a:schemeClr>
                </a:glow>
              </a:effectLst>
            </a:endParaRPr>
          </a:p>
        </p:txBody>
      </p:sp>
    </p:spTree>
    <p:extLst>
      <p:ext uri="{BB962C8B-B14F-4D97-AF65-F5344CB8AC3E}">
        <p14:creationId xmlns:p14="http://schemas.microsoft.com/office/powerpoint/2010/main" val="36345736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cxnSp>
        <p:nvCxnSpPr>
          <p:cNvPr id="10" name="Straight Connector 9"/>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3835553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332656"/>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332656"/>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2637493"/>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cxnSp>
        <p:nvCxnSpPr>
          <p:cNvPr id="3" name="Straight Connector 2"/>
          <p:cNvCxnSpPr>
            <a:endCxn id="17" idx="0"/>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19" name="Straight Connector 18"/>
          <p:cNvCxnSpPr/>
          <p:nvPr/>
        </p:nvCxnSpPr>
        <p:spPr bwMode="auto">
          <a:xfrm rot="16200000">
            <a:off x="904865" y="2169709"/>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2688633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1361442">
            <a:off x="628268" y="1344608"/>
            <a:ext cx="63699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000000"/>
                </a:solidFill>
                <a:effectLst>
                  <a:glow>
                    <a:srgbClr val="FFFFFF"/>
                  </a:glow>
                </a:effectLst>
              </a:rPr>
              <a:t>goal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059358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2162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2032768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2182274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866268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33063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2791238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601759" y="4538112"/>
            <a:ext cx="3331970" cy="1094143"/>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903669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2947513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164755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082043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FFFFFF"/>
                </a:solidFill>
                <a:effectLst>
                  <a:glow>
                    <a:srgbClr val="000000"/>
                  </a:glow>
                </a:effectLst>
              </a:rPr>
              <a:t>goal</a:t>
            </a:r>
            <a:r>
              <a:rPr lang="en-US" i="0" dirty="0" smtClean="0">
                <a:solidFill>
                  <a:srgbClr val="000000"/>
                </a:solidFill>
                <a:effectLst>
                  <a:glow>
                    <a:srgbClr val="FFFFFF"/>
                  </a:glow>
                </a:effectLst>
              </a:rPr>
              <a:t>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6" name="Picture 5"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7" name="Picture 6"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1045140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2629501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80863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77669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6" name="Straight Connector 15"/>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504870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4190179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SC_AA_3213_s"/>
          <p:cNvPicPr>
            <a:picLocks noChangeAspect="1" noChangeArrowheads="1"/>
          </p:cNvPicPr>
          <p:nvPr/>
        </p:nvPicPr>
        <p:blipFill>
          <a:blip r:embed="rId3">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pic>
        <p:nvPicPr>
          <p:cNvPr id="10" name="Picture 10" descr="DSC_AA_3213_s"/>
          <p:cNvPicPr>
            <a:picLocks noChangeAspect="1" noChangeArrowheads="1"/>
          </p:cNvPicPr>
          <p:nvPr/>
        </p:nvPicPr>
        <p:blipFill>
          <a:blip r:embed="rId3">
            <a:lum bright="12000" contrast="30000"/>
            <a:alphaModFix amt="50000"/>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744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2">
            <a:grayscl/>
            <a:extLst>
              <a:ext uri="{BEBA8EAE-BF5A-486C-A8C5-ECC9F3942E4B}">
                <a14:imgProps xmlns:a14="http://schemas.microsoft.com/office/drawing/2010/main">
                  <a14:imgLayer r:embed="rId3">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
        <p:nvSpPr>
          <p:cNvPr id="4" name="Rectangle 3"/>
          <p:cNvSpPr/>
          <p:nvPr/>
        </p:nvSpPr>
        <p:spPr>
          <a:xfrm>
            <a:off x="827584" y="332656"/>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Planning Others’ Actions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Natalie </a:t>
            </a:r>
            <a:r>
              <a:rPr lang="en-US" b="1" i="0" dirty="0" err="1" smtClean="0">
                <a:solidFill>
                  <a:srgbClr val="000000"/>
                </a:solidFill>
                <a:effectLst>
                  <a:glow rad="101600">
                    <a:srgbClr val="FFFFFF"/>
                  </a:glow>
                </a:effectLst>
                <a:ea typeface="Arial" charset="0"/>
                <a:cs typeface="Arial" charset="0"/>
              </a:rPr>
              <a:t>Sebanz</a:t>
            </a:r>
            <a:r>
              <a:rPr lang="en-US" b="1" i="0" dirty="0" smtClean="0">
                <a:solidFill>
                  <a:srgbClr val="000000"/>
                </a:solidFill>
                <a:effectLst>
                  <a:glow rad="101600">
                    <a:srgbClr val="FFFFFF"/>
                  </a:glow>
                </a:effectLst>
                <a:ea typeface="Arial" charset="0"/>
                <a:cs typeface="Arial" charset="0"/>
              </a:rPr>
              <a:t>)</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1791647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EG_candle.jpg"/>
          <p:cNvPicPr>
            <a:picLocks noChangeAspect="1"/>
          </p:cNvPicPr>
          <p:nvPr/>
        </p:nvPicPr>
        <p:blipFill>
          <a:blip r:embed="rId2"/>
          <a:stretch>
            <a:fillRect/>
          </a:stretch>
        </p:blipFill>
        <p:spPr>
          <a:xfrm>
            <a:off x="0" y="-122693"/>
            <a:ext cx="9324528" cy="6993394"/>
          </a:xfrm>
          <a:prstGeom prst="rect">
            <a:avLst/>
          </a:prstGeom>
        </p:spPr>
      </p:pic>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775642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3851920" y="2348880"/>
            <a:ext cx="5148064"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4716016" y="1916832"/>
            <a:ext cx="3312368" cy="29523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3216548" y="4581128"/>
            <a:ext cx="3312368" cy="1512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6265208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6274792" y="2348880"/>
            <a:ext cx="2699792"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5148064" y="1844824"/>
            <a:ext cx="3312368" cy="5040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77660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14" name="Oval 13"/>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16" name="Oval 1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8" name="Oval 1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9" name="TextBox 1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20" name="TextBox 1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29605524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Tree>
    <p:extLst>
      <p:ext uri="{BB962C8B-B14F-4D97-AF65-F5344CB8AC3E}">
        <p14:creationId xmlns:p14="http://schemas.microsoft.com/office/powerpoint/2010/main" val="3217040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10" name="Picture 9"/>
          <p:cNvPicPr>
            <a:picLocks noChangeAspect="1"/>
          </p:cNvPicPr>
          <p:nvPr/>
        </p:nvPicPr>
        <p:blipFill rotWithShape="1">
          <a:blip r:embed="rId2"/>
          <a:srcRect l="10323" r="81054"/>
          <a:stretch/>
        </p:blipFill>
        <p:spPr>
          <a:xfrm rot="5400000">
            <a:off x="5960864" y="1039542"/>
            <a:ext cx="758179" cy="3520876"/>
          </a:xfrm>
          <a:prstGeom prst="rect">
            <a:avLst/>
          </a:prstGeom>
        </p:spPr>
      </p:pic>
      <p:pic>
        <p:nvPicPr>
          <p:cNvPr id="11" name="Picture 10"/>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01137553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pic>
        <p:nvPicPr>
          <p:cNvPr id="14342" name="Picture 7" descr="CNV_minus_nogo_1st_2nd_filter_small.jpg"/>
          <p:cNvPicPr>
            <a:picLocks noChangeAspect="1"/>
          </p:cNvPicPr>
          <p:nvPr/>
        </p:nvPicPr>
        <p:blipFill>
          <a:blip r:embed="rId3"/>
          <a:srcRect t="50118"/>
          <a:stretch>
            <a:fillRect/>
          </a:stretch>
        </p:blipFill>
        <p:spPr bwMode="auto">
          <a:xfrm>
            <a:off x="279121" y="332656"/>
            <a:ext cx="8685368" cy="3240360"/>
          </a:xfrm>
          <a:prstGeom prst="rect">
            <a:avLst/>
          </a:prstGeom>
          <a:noFill/>
          <a:ln w="9525">
            <a:noFill/>
            <a:miter lim="800000"/>
            <a:headEnd/>
            <a:tailEnd/>
          </a:ln>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6" name="Picture 5"/>
          <p:cNvPicPr>
            <a:picLocks noChangeAspect="1"/>
          </p:cNvPicPr>
          <p:nvPr/>
        </p:nvPicPr>
        <p:blipFill rotWithShape="1">
          <a:blip r:embed="rId4">
            <a:grayscl/>
            <a:extLst>
              <a:ext uri="{BEBA8EAE-BF5A-486C-A8C5-ECC9F3942E4B}">
                <a14:imgProps xmlns:a14="http://schemas.microsoft.com/office/drawing/2010/main">
                  <a14:imgLayer r:embed="rId5">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64426984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61393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hteck 82"/>
          <p:cNvSpPr/>
          <p:nvPr/>
        </p:nvSpPr>
        <p:spPr>
          <a:xfrm>
            <a:off x="-944205" y="4024979"/>
            <a:ext cx="1944216" cy="233910"/>
          </a:xfrm>
          <a:prstGeom prst="rect">
            <a:avLst/>
          </a:prstGeom>
        </p:spPr>
        <p:txBody>
          <a:bodyPr wrap="square">
            <a:spAutoFit/>
          </a:bodyPr>
          <a:lstStyle/>
          <a:p>
            <a:pPr algn="r"/>
            <a:r>
              <a:rPr lang="en-US" sz="1000" smtClean="0">
                <a:solidFill>
                  <a:schemeClr val="tx1"/>
                </a:solidFill>
              </a:rPr>
              <a:t>140 cm</a:t>
            </a:r>
            <a:endParaRPr lang="en-US" sz="1000"/>
          </a:p>
        </p:txBody>
      </p:sp>
      <p:sp>
        <p:nvSpPr>
          <p:cNvPr id="3" name="Inhaltsplatzhalter 2"/>
          <p:cNvSpPr>
            <a:spLocks noGrp="1"/>
          </p:cNvSpPr>
          <p:nvPr>
            <p:ph idx="1"/>
          </p:nvPr>
        </p:nvSpPr>
        <p:spPr/>
        <p:txBody>
          <a:bodyPr/>
          <a:lstStyle/>
          <a:p>
            <a:r>
              <a:rPr lang="de-DE" sz="2200" dirty="0"/>
              <a:t>Joint </a:t>
            </a:r>
            <a:r>
              <a:rPr lang="de-DE" sz="2200" dirty="0" err="1"/>
              <a:t>jumping</a:t>
            </a:r>
            <a:r>
              <a:rPr lang="de-DE" sz="2200" dirty="0"/>
              <a:t> </a:t>
            </a:r>
            <a:r>
              <a:rPr lang="de-DE" sz="2200" dirty="0" err="1"/>
              <a:t>task</a:t>
            </a:r>
            <a:r>
              <a:rPr lang="de-DE" sz="2200" dirty="0"/>
              <a:t> (</a:t>
            </a:r>
            <a:r>
              <a:rPr lang="de-DE" sz="2200" dirty="0" err="1"/>
              <a:t>performance</a:t>
            </a:r>
            <a:r>
              <a:rPr lang="de-DE" sz="2200" dirty="0"/>
              <a:t>): „Land </a:t>
            </a:r>
            <a:r>
              <a:rPr lang="de-DE" sz="2200" dirty="0" err="1"/>
              <a:t>at</a:t>
            </a:r>
            <a:r>
              <a:rPr lang="de-DE" sz="2200" dirty="0"/>
              <a:t> </a:t>
            </a:r>
            <a:r>
              <a:rPr lang="de-DE" sz="2200" dirty="0" err="1"/>
              <a:t>the</a:t>
            </a:r>
            <a:r>
              <a:rPr lang="de-DE" sz="2200" dirty="0"/>
              <a:t> same time!“</a:t>
            </a:r>
          </a:p>
        </p:txBody>
      </p:sp>
      <p:grpSp>
        <p:nvGrpSpPr>
          <p:cNvPr id="75" name="Gruppieren 74"/>
          <p:cNvGrpSpPr/>
          <p:nvPr/>
        </p:nvGrpSpPr>
        <p:grpSpPr>
          <a:xfrm flipH="1">
            <a:off x="506592" y="2084151"/>
            <a:ext cx="2339384" cy="3793121"/>
            <a:chOff x="2001449" y="1941203"/>
            <a:chExt cx="2108870" cy="3429724"/>
          </a:xfrm>
        </p:grpSpPr>
        <p:sp>
          <p:nvSpPr>
            <p:cNvPr id="4" name="Parallelogram 247"/>
            <p:cNvSpPr/>
            <p:nvPr/>
          </p:nvSpPr>
          <p:spPr>
            <a:xfrm flipH="1">
              <a:off x="3022247" y="3632244"/>
              <a:ext cx="1006215" cy="139010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5" name="Parallelogram 211"/>
            <p:cNvSpPr/>
            <p:nvPr/>
          </p:nvSpPr>
          <p:spPr>
            <a:xfrm flipH="1">
              <a:off x="3270155" y="4765922"/>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6" name="Parallelogram 212"/>
            <p:cNvSpPr/>
            <p:nvPr/>
          </p:nvSpPr>
          <p:spPr>
            <a:xfrm flipH="1">
              <a:off x="3012377" y="3916517"/>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7" name="Straight Connector 213"/>
            <p:cNvCxnSpPr>
              <a:stCxn id="8" idx="1"/>
              <a:endCxn id="8" idx="3"/>
            </p:cNvCxnSpPr>
            <p:nvPr/>
          </p:nvCxnSpPr>
          <p:spPr>
            <a:xfrm>
              <a:off x="2938993" y="3672733"/>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Parallelogram 214"/>
            <p:cNvSpPr/>
            <p:nvPr/>
          </p:nvSpPr>
          <p:spPr>
            <a:xfrm flipH="1">
              <a:off x="2871325" y="3672733"/>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9" name="Straight Connector 215"/>
            <p:cNvCxnSpPr>
              <a:stCxn id="10" idx="1"/>
              <a:endCxn id="10" idx="3"/>
            </p:cNvCxnSpPr>
            <p:nvPr/>
          </p:nvCxnSpPr>
          <p:spPr>
            <a:xfrm>
              <a:off x="3017001" y="3915663"/>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Parallelogram 216"/>
            <p:cNvSpPr/>
            <p:nvPr/>
          </p:nvSpPr>
          <p:spPr>
            <a:xfrm flipH="1">
              <a:off x="2949333" y="3915663"/>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1" name="Straight Connector 217"/>
            <p:cNvCxnSpPr>
              <a:stCxn id="12" idx="1"/>
              <a:endCxn id="12" idx="3"/>
            </p:cNvCxnSpPr>
            <p:nvPr/>
          </p:nvCxnSpPr>
          <p:spPr>
            <a:xfrm>
              <a:off x="3104499" y="419908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Parallelogram 218"/>
            <p:cNvSpPr/>
            <p:nvPr/>
          </p:nvSpPr>
          <p:spPr>
            <a:xfrm flipH="1">
              <a:off x="3036830" y="419908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3" name="Parallelogram 219"/>
            <p:cNvSpPr/>
            <p:nvPr/>
          </p:nvSpPr>
          <p:spPr>
            <a:xfrm flipH="1">
              <a:off x="3138825" y="452299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4" name="Straight Connector 220"/>
            <p:cNvCxnSpPr>
              <a:stCxn id="15" idx="1"/>
              <a:endCxn id="15" idx="3"/>
            </p:cNvCxnSpPr>
            <p:nvPr/>
          </p:nvCxnSpPr>
          <p:spPr>
            <a:xfrm>
              <a:off x="3201484" y="452299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Parallelogram 221"/>
            <p:cNvSpPr/>
            <p:nvPr/>
          </p:nvSpPr>
          <p:spPr>
            <a:xfrm flipH="1">
              <a:off x="3133817" y="452299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6" name="Parallelogram 222"/>
            <p:cNvSpPr/>
            <p:nvPr/>
          </p:nvSpPr>
          <p:spPr>
            <a:xfrm flipH="1">
              <a:off x="3211824" y="476592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7" name="Straight Connector 223"/>
            <p:cNvCxnSpPr>
              <a:stCxn id="18" idx="1"/>
              <a:endCxn id="18" idx="3"/>
            </p:cNvCxnSpPr>
            <p:nvPr/>
          </p:nvCxnSpPr>
          <p:spPr>
            <a:xfrm>
              <a:off x="3279493" y="476592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Parallelogram 224"/>
            <p:cNvSpPr/>
            <p:nvPr/>
          </p:nvSpPr>
          <p:spPr>
            <a:xfrm flipH="1">
              <a:off x="3211824" y="476592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9" name="Parallelogram 225"/>
            <p:cNvSpPr/>
            <p:nvPr/>
          </p:nvSpPr>
          <p:spPr>
            <a:xfrm flipH="1">
              <a:off x="3022247" y="4765923"/>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20" name="Parallelogram 226"/>
            <p:cNvSpPr/>
            <p:nvPr/>
          </p:nvSpPr>
          <p:spPr>
            <a:xfrm rot="16200000" flipH="1" flipV="1">
              <a:off x="1349825" y="3377775"/>
              <a:ext cx="3429724" cy="556580"/>
            </a:xfrm>
            <a:prstGeom prst="parallelogram">
              <a:avLst>
                <a:gd name="adj" fmla="val 310527"/>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21" name="Parallelogram 227"/>
            <p:cNvSpPr/>
            <p:nvPr/>
          </p:nvSpPr>
          <p:spPr>
            <a:xfrm flipH="1">
              <a:off x="2001449" y="3618748"/>
              <a:ext cx="1006215" cy="139010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22" name="Straight Connector 228"/>
            <p:cNvCxnSpPr/>
            <p:nvPr/>
          </p:nvCxnSpPr>
          <p:spPr>
            <a:xfrm>
              <a:off x="2074363" y="383468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9"/>
            <p:cNvCxnSpPr/>
            <p:nvPr/>
          </p:nvCxnSpPr>
          <p:spPr>
            <a:xfrm>
              <a:off x="2336854" y="4684945"/>
              <a:ext cx="5687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0"/>
            <p:cNvCxnSpPr/>
            <p:nvPr/>
          </p:nvCxnSpPr>
          <p:spPr>
            <a:xfrm>
              <a:off x="2249357" y="440152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31"/>
            <p:cNvCxnSpPr/>
            <p:nvPr/>
          </p:nvCxnSpPr>
          <p:spPr>
            <a:xfrm>
              <a:off x="2161860" y="411810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Parallelogram 234"/>
            <p:cNvSpPr/>
            <p:nvPr/>
          </p:nvSpPr>
          <p:spPr>
            <a:xfrm flipH="1">
              <a:off x="2755749" y="3915664"/>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29" name="Straight Connector 235"/>
            <p:cNvCxnSpPr>
              <a:stCxn id="30" idx="1"/>
              <a:endCxn id="30" idx="3"/>
            </p:cNvCxnSpPr>
            <p:nvPr/>
          </p:nvCxnSpPr>
          <p:spPr>
            <a:xfrm>
              <a:off x="2691085" y="367273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Parallelogram 236"/>
            <p:cNvSpPr/>
            <p:nvPr/>
          </p:nvSpPr>
          <p:spPr>
            <a:xfrm flipH="1">
              <a:off x="2623417" y="367273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1" name="Straight Connector 237"/>
            <p:cNvCxnSpPr>
              <a:stCxn id="32" idx="1"/>
              <a:endCxn id="32" idx="3"/>
            </p:cNvCxnSpPr>
            <p:nvPr/>
          </p:nvCxnSpPr>
          <p:spPr>
            <a:xfrm>
              <a:off x="2769093" y="391566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Parallelogram 238"/>
            <p:cNvSpPr/>
            <p:nvPr/>
          </p:nvSpPr>
          <p:spPr>
            <a:xfrm flipH="1">
              <a:off x="2701425" y="391566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3" name="Straight Connector 239"/>
            <p:cNvCxnSpPr>
              <a:stCxn id="34" idx="1"/>
              <a:endCxn id="34" idx="3"/>
            </p:cNvCxnSpPr>
            <p:nvPr/>
          </p:nvCxnSpPr>
          <p:spPr>
            <a:xfrm>
              <a:off x="2856590" y="419908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Parallelogram 240"/>
            <p:cNvSpPr/>
            <p:nvPr/>
          </p:nvSpPr>
          <p:spPr>
            <a:xfrm flipH="1">
              <a:off x="2788922" y="419908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35" name="Parallelogram 241"/>
            <p:cNvSpPr/>
            <p:nvPr/>
          </p:nvSpPr>
          <p:spPr>
            <a:xfrm flipH="1">
              <a:off x="2890916" y="452299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6" name="Straight Connector 242"/>
            <p:cNvCxnSpPr>
              <a:stCxn id="37" idx="1"/>
              <a:endCxn id="37" idx="3"/>
            </p:cNvCxnSpPr>
            <p:nvPr/>
          </p:nvCxnSpPr>
          <p:spPr>
            <a:xfrm>
              <a:off x="2953576" y="452299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Parallelogram 243"/>
            <p:cNvSpPr/>
            <p:nvPr/>
          </p:nvSpPr>
          <p:spPr>
            <a:xfrm flipH="1">
              <a:off x="2885908" y="452299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38" name="Parallelogram 244"/>
            <p:cNvSpPr/>
            <p:nvPr/>
          </p:nvSpPr>
          <p:spPr>
            <a:xfrm flipH="1">
              <a:off x="2963915" y="4765922"/>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9" name="Straight Connector 245"/>
            <p:cNvCxnSpPr>
              <a:stCxn id="40" idx="1"/>
              <a:endCxn id="40" idx="3"/>
            </p:cNvCxnSpPr>
            <p:nvPr/>
          </p:nvCxnSpPr>
          <p:spPr>
            <a:xfrm>
              <a:off x="3031584" y="4765922"/>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0" name="Parallelogram 246"/>
            <p:cNvSpPr/>
            <p:nvPr/>
          </p:nvSpPr>
          <p:spPr>
            <a:xfrm flipH="1">
              <a:off x="2963916" y="4765922"/>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41" name="Straight Connector 250"/>
            <p:cNvCxnSpPr/>
            <p:nvPr/>
          </p:nvCxnSpPr>
          <p:spPr>
            <a:xfrm>
              <a:off x="3095161" y="3848183"/>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251"/>
            <p:cNvCxnSpPr/>
            <p:nvPr/>
          </p:nvCxnSpPr>
          <p:spPr>
            <a:xfrm>
              <a:off x="3357651" y="4698442"/>
              <a:ext cx="5687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252"/>
            <p:cNvCxnSpPr/>
            <p:nvPr/>
          </p:nvCxnSpPr>
          <p:spPr>
            <a:xfrm>
              <a:off x="3270155" y="4415022"/>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253"/>
            <p:cNvCxnSpPr/>
            <p:nvPr/>
          </p:nvCxnSpPr>
          <p:spPr>
            <a:xfrm>
              <a:off x="3182657" y="4131602"/>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 name="Group 274"/>
            <p:cNvGrpSpPr/>
            <p:nvPr/>
          </p:nvGrpSpPr>
          <p:grpSpPr>
            <a:xfrm rot="4014054" flipH="1">
              <a:off x="3440366" y="2825119"/>
              <a:ext cx="589104" cy="166026"/>
              <a:chOff x="10079103" y="1649490"/>
              <a:chExt cx="785472" cy="249039"/>
            </a:xfrm>
            <a:solidFill>
              <a:srgbClr val="FFC000"/>
            </a:solidFill>
          </p:grpSpPr>
          <p:sp>
            <p:nvSpPr>
              <p:cNvPr id="48"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49"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50" name="Group 277"/>
            <p:cNvGrpSpPr/>
            <p:nvPr/>
          </p:nvGrpSpPr>
          <p:grpSpPr>
            <a:xfrm flipH="1">
              <a:off x="3135668" y="2342401"/>
              <a:ext cx="974651" cy="1703810"/>
              <a:chOff x="7846527" y="2190515"/>
              <a:chExt cx="4028982" cy="5439963"/>
            </a:xfrm>
            <a:solidFill>
              <a:srgbClr val="FFC000"/>
            </a:solidFill>
          </p:grpSpPr>
          <p:grpSp>
            <p:nvGrpSpPr>
              <p:cNvPr id="51" name="Group 278"/>
              <p:cNvGrpSpPr/>
              <p:nvPr/>
            </p:nvGrpSpPr>
            <p:grpSpPr>
              <a:xfrm rot="19802037">
                <a:off x="7846527" y="5813198"/>
                <a:ext cx="2505828" cy="475244"/>
                <a:chOff x="7828526" y="5679278"/>
                <a:chExt cx="2505828" cy="475244"/>
              </a:xfrm>
              <a:grpFill/>
            </p:grpSpPr>
            <p:sp>
              <p:nvSpPr>
                <p:cNvPr id="58"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9"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p>
              </p:txBody>
            </p:sp>
          </p:grpSp>
          <p:sp>
            <p:nvSpPr>
              <p:cNvPr id="52"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p>
            </p:txBody>
          </p:sp>
          <p:sp>
            <p:nvSpPr>
              <p:cNvPr id="53"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4"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5"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6"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7"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60" name="Group 273"/>
            <p:cNvGrpSpPr/>
            <p:nvPr/>
          </p:nvGrpSpPr>
          <p:grpSpPr>
            <a:xfrm rot="4014054" flipH="1">
              <a:off x="2341119" y="3380935"/>
              <a:ext cx="589104" cy="166026"/>
              <a:chOff x="10079103" y="1649490"/>
              <a:chExt cx="785472" cy="249039"/>
            </a:xfrm>
            <a:solidFill>
              <a:srgbClr val="FFC000"/>
            </a:solidFill>
          </p:grpSpPr>
          <p:sp>
            <p:nvSpPr>
              <p:cNvPr id="61"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2"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63" name="Group 270"/>
            <p:cNvGrpSpPr/>
            <p:nvPr/>
          </p:nvGrpSpPr>
          <p:grpSpPr>
            <a:xfrm flipH="1">
              <a:off x="2010002" y="2861960"/>
              <a:ext cx="1022656" cy="1705308"/>
              <a:chOff x="7846527" y="2190515"/>
              <a:chExt cx="4028982" cy="5439963"/>
            </a:xfrm>
            <a:solidFill>
              <a:srgbClr val="FFC000"/>
            </a:solidFill>
          </p:grpSpPr>
          <p:grpSp>
            <p:nvGrpSpPr>
              <p:cNvPr id="64" name="Group 269"/>
              <p:cNvGrpSpPr/>
              <p:nvPr/>
            </p:nvGrpSpPr>
            <p:grpSpPr>
              <a:xfrm rot="19802037">
                <a:off x="7846527" y="5813198"/>
                <a:ext cx="2505828" cy="475244"/>
                <a:chOff x="7828526" y="5679278"/>
                <a:chExt cx="2505828" cy="475244"/>
              </a:xfrm>
              <a:grpFill/>
            </p:grpSpPr>
            <p:sp>
              <p:nvSpPr>
                <p:cNvPr id="71"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72"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p>
              </p:txBody>
            </p:sp>
          </p:grpSp>
          <p:sp>
            <p:nvSpPr>
              <p:cNvPr id="65"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p>
            </p:txBody>
          </p:sp>
          <p:sp>
            <p:nvSpPr>
              <p:cNvPr id="66"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7"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8"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9"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70"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p>
            </p:txBody>
          </p:sp>
        </p:grpSp>
      </p:grpSp>
      <p:sp>
        <p:nvSpPr>
          <p:cNvPr id="79" name="Rechteck 78"/>
          <p:cNvSpPr/>
          <p:nvPr/>
        </p:nvSpPr>
        <p:spPr>
          <a:xfrm>
            <a:off x="2843808" y="4031894"/>
            <a:ext cx="1944216" cy="233910"/>
          </a:xfrm>
          <a:prstGeom prst="rect">
            <a:avLst/>
          </a:prstGeom>
        </p:spPr>
        <p:txBody>
          <a:bodyPr wrap="square">
            <a:spAutoFit/>
          </a:bodyPr>
          <a:lstStyle/>
          <a:p>
            <a:r>
              <a:rPr lang="en-US" sz="1000" smtClean="0">
                <a:solidFill>
                  <a:schemeClr val="tx1"/>
                </a:solidFill>
              </a:rPr>
              <a:t>140 cm</a:t>
            </a:r>
            <a:endParaRPr lang="en-US" sz="1000"/>
          </a:p>
        </p:txBody>
      </p:sp>
      <p:sp>
        <p:nvSpPr>
          <p:cNvPr id="80" name="Rechteck 79"/>
          <p:cNvSpPr/>
          <p:nvPr/>
        </p:nvSpPr>
        <p:spPr>
          <a:xfrm>
            <a:off x="2765092" y="4327648"/>
            <a:ext cx="1944216" cy="233910"/>
          </a:xfrm>
          <a:prstGeom prst="rect">
            <a:avLst/>
          </a:prstGeom>
        </p:spPr>
        <p:txBody>
          <a:bodyPr wrap="square">
            <a:spAutoFit/>
          </a:bodyPr>
          <a:lstStyle/>
          <a:p>
            <a:r>
              <a:rPr lang="en-US" sz="1000" smtClean="0">
                <a:solidFill>
                  <a:schemeClr val="tx1"/>
                </a:solidFill>
              </a:rPr>
              <a:t>105 cm</a:t>
            </a:r>
            <a:endParaRPr lang="en-US" sz="1000"/>
          </a:p>
        </p:txBody>
      </p:sp>
      <p:sp>
        <p:nvSpPr>
          <p:cNvPr id="81" name="Rechteck 80"/>
          <p:cNvSpPr/>
          <p:nvPr/>
        </p:nvSpPr>
        <p:spPr>
          <a:xfrm>
            <a:off x="2668031" y="4593666"/>
            <a:ext cx="1944216" cy="233910"/>
          </a:xfrm>
          <a:prstGeom prst="rect">
            <a:avLst/>
          </a:prstGeom>
        </p:spPr>
        <p:txBody>
          <a:bodyPr wrap="square">
            <a:spAutoFit/>
          </a:bodyPr>
          <a:lstStyle/>
          <a:p>
            <a:r>
              <a:rPr lang="en-US" sz="1000">
                <a:solidFill>
                  <a:schemeClr val="tx1"/>
                </a:solidFill>
              </a:rPr>
              <a:t>7</a:t>
            </a:r>
            <a:r>
              <a:rPr lang="en-US" sz="1000" smtClean="0">
                <a:solidFill>
                  <a:schemeClr val="tx1"/>
                </a:solidFill>
              </a:rPr>
              <a:t>0 cm</a:t>
            </a:r>
            <a:endParaRPr lang="en-US" sz="1000"/>
          </a:p>
        </p:txBody>
      </p:sp>
      <p:sp>
        <p:nvSpPr>
          <p:cNvPr id="82" name="Rechteck 81"/>
          <p:cNvSpPr/>
          <p:nvPr/>
        </p:nvSpPr>
        <p:spPr>
          <a:xfrm>
            <a:off x="2581603" y="4892414"/>
            <a:ext cx="1944216" cy="233910"/>
          </a:xfrm>
          <a:prstGeom prst="rect">
            <a:avLst/>
          </a:prstGeom>
        </p:spPr>
        <p:txBody>
          <a:bodyPr wrap="square">
            <a:spAutoFit/>
          </a:bodyPr>
          <a:lstStyle/>
          <a:p>
            <a:r>
              <a:rPr lang="en-US" sz="1000" smtClean="0">
                <a:solidFill>
                  <a:schemeClr val="tx1"/>
                </a:solidFill>
              </a:rPr>
              <a:t>35 cm</a:t>
            </a:r>
            <a:endParaRPr lang="en-US" sz="1000"/>
          </a:p>
        </p:txBody>
      </p:sp>
      <p:sp>
        <p:nvSpPr>
          <p:cNvPr id="84" name="Rechteck 83"/>
          <p:cNvSpPr/>
          <p:nvPr/>
        </p:nvSpPr>
        <p:spPr>
          <a:xfrm>
            <a:off x="-1022921" y="4320733"/>
            <a:ext cx="1944216" cy="233910"/>
          </a:xfrm>
          <a:prstGeom prst="rect">
            <a:avLst/>
          </a:prstGeom>
        </p:spPr>
        <p:txBody>
          <a:bodyPr wrap="square">
            <a:spAutoFit/>
          </a:bodyPr>
          <a:lstStyle/>
          <a:p>
            <a:pPr algn="r"/>
            <a:r>
              <a:rPr lang="en-US" sz="1000" smtClean="0">
                <a:solidFill>
                  <a:schemeClr val="tx1"/>
                </a:solidFill>
              </a:rPr>
              <a:t>105 cm</a:t>
            </a:r>
            <a:endParaRPr lang="en-US" sz="1000"/>
          </a:p>
        </p:txBody>
      </p:sp>
      <p:sp>
        <p:nvSpPr>
          <p:cNvPr id="85" name="Rechteck 84"/>
          <p:cNvSpPr/>
          <p:nvPr/>
        </p:nvSpPr>
        <p:spPr>
          <a:xfrm>
            <a:off x="-1119982" y="4586751"/>
            <a:ext cx="1944216" cy="233910"/>
          </a:xfrm>
          <a:prstGeom prst="rect">
            <a:avLst/>
          </a:prstGeom>
        </p:spPr>
        <p:txBody>
          <a:bodyPr wrap="square">
            <a:spAutoFit/>
          </a:bodyPr>
          <a:lstStyle/>
          <a:p>
            <a:pPr algn="r"/>
            <a:r>
              <a:rPr lang="en-US" sz="1000">
                <a:solidFill>
                  <a:schemeClr val="tx1"/>
                </a:solidFill>
              </a:rPr>
              <a:t>7</a:t>
            </a:r>
            <a:r>
              <a:rPr lang="en-US" sz="1000" smtClean="0">
                <a:solidFill>
                  <a:schemeClr val="tx1"/>
                </a:solidFill>
              </a:rPr>
              <a:t>0 cm</a:t>
            </a:r>
            <a:endParaRPr lang="en-US" sz="1000"/>
          </a:p>
        </p:txBody>
      </p:sp>
      <p:sp>
        <p:nvSpPr>
          <p:cNvPr id="86" name="Rechteck 85"/>
          <p:cNvSpPr/>
          <p:nvPr/>
        </p:nvSpPr>
        <p:spPr>
          <a:xfrm>
            <a:off x="-1206410" y="4885499"/>
            <a:ext cx="1944216" cy="233910"/>
          </a:xfrm>
          <a:prstGeom prst="rect">
            <a:avLst/>
          </a:prstGeom>
        </p:spPr>
        <p:txBody>
          <a:bodyPr wrap="square">
            <a:spAutoFit/>
          </a:bodyPr>
          <a:lstStyle/>
          <a:p>
            <a:pPr algn="r"/>
            <a:r>
              <a:rPr lang="en-US" sz="1000" smtClean="0">
                <a:solidFill>
                  <a:schemeClr val="tx1"/>
                </a:solidFill>
              </a:rPr>
              <a:t>35 cm</a:t>
            </a:r>
            <a:endParaRPr lang="en-US" sz="1000"/>
          </a:p>
        </p:txBody>
      </p:sp>
      <p:grpSp>
        <p:nvGrpSpPr>
          <p:cNvPr id="88" name="Gruppieren 2"/>
          <p:cNvGrpSpPr/>
          <p:nvPr/>
        </p:nvGrpSpPr>
        <p:grpSpPr>
          <a:xfrm>
            <a:off x="3545398" y="1988840"/>
            <a:ext cx="10603666" cy="4464496"/>
            <a:chOff x="4175072" y="2101748"/>
            <a:chExt cx="3960000" cy="2743200"/>
          </a:xfrm>
        </p:grpSpPr>
        <p:graphicFrame>
          <p:nvGraphicFramePr>
            <p:cNvPr id="89" name="Chart 39"/>
            <p:cNvGraphicFramePr/>
            <p:nvPr>
              <p:extLst>
                <p:ext uri="{D42A27DB-BD31-4B8C-83A1-F6EECF244321}">
                  <p14:modId xmlns:p14="http://schemas.microsoft.com/office/powerpoint/2010/main" val="1594692679"/>
                </p:ext>
              </p:extLst>
            </p:nvPr>
          </p:nvGraphicFramePr>
          <p:xfrm>
            <a:off x="4175072" y="2101748"/>
            <a:ext cx="3960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14"/>
            <p:cNvSpPr txBox="1"/>
            <p:nvPr/>
          </p:nvSpPr>
          <p:spPr>
            <a:xfrm>
              <a:off x="5202552" y="3154055"/>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closer</a:t>
              </a:r>
              <a:endParaRPr lang="en-US" sz="1000">
                <a:solidFill>
                  <a:schemeClr val="tx1"/>
                </a:solidFill>
              </a:endParaRPr>
            </a:p>
          </p:txBody>
        </p:sp>
        <p:sp>
          <p:nvSpPr>
            <p:cNvPr id="91" name="TextBox 15"/>
            <p:cNvSpPr txBox="1"/>
            <p:nvPr/>
          </p:nvSpPr>
          <p:spPr>
            <a:xfrm>
              <a:off x="6931888" y="3286639"/>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farther</a:t>
              </a:r>
              <a:endParaRPr lang="en-US" sz="1000">
                <a:solidFill>
                  <a:schemeClr val="tx1"/>
                </a:solidFill>
              </a:endParaRPr>
            </a:p>
          </p:txBody>
        </p:sp>
        <p:sp>
          <p:nvSpPr>
            <p:cNvPr id="92" name="TextBox 16"/>
            <p:cNvSpPr txBox="1"/>
            <p:nvPr/>
          </p:nvSpPr>
          <p:spPr>
            <a:xfrm>
              <a:off x="6778332" y="2186986"/>
              <a:ext cx="1296144" cy="233902"/>
            </a:xfrm>
            <a:prstGeom prst="rect">
              <a:avLst/>
            </a:prstGeom>
            <a:noFill/>
          </p:spPr>
          <p:txBody>
            <a:bodyPr wrap="square" lIns="91431" tIns="45716" rIns="91431" bIns="45716" rtlCol="0">
              <a:spAutoFit/>
            </a:bodyPr>
            <a:lstStyle/>
            <a:p>
              <a:pPr algn="r"/>
              <a:r>
                <a:rPr lang="en-US" sz="1000" smtClean="0">
                  <a:solidFill>
                    <a:schemeClr val="tx1"/>
                  </a:solidFill>
                </a:rPr>
                <a:t>Distance difference</a:t>
              </a:r>
              <a:endParaRPr lang="en-US" sz="1000">
                <a:solidFill>
                  <a:schemeClr val="tx1"/>
                </a:solidFill>
              </a:endParaRPr>
            </a:p>
          </p:txBody>
        </p:sp>
        <p:sp>
          <p:nvSpPr>
            <p:cNvPr id="93" name="TextBox 26"/>
            <p:cNvSpPr txBox="1"/>
            <p:nvPr/>
          </p:nvSpPr>
          <p:spPr>
            <a:xfrm>
              <a:off x="4896232"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94" name="TextBox 27"/>
            <p:cNvSpPr txBox="1"/>
            <p:nvPr/>
          </p:nvSpPr>
          <p:spPr>
            <a:xfrm>
              <a:off x="5616312"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95" name="TextBox 28"/>
            <p:cNvSpPr txBox="1"/>
            <p:nvPr/>
          </p:nvSpPr>
          <p:spPr>
            <a:xfrm>
              <a:off x="6480408"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96" name="TextBox 29"/>
            <p:cNvSpPr txBox="1"/>
            <p:nvPr/>
          </p:nvSpPr>
          <p:spPr>
            <a:xfrm>
              <a:off x="7200488"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97" name="TextBox 37"/>
            <p:cNvSpPr txBox="1"/>
            <p:nvPr/>
          </p:nvSpPr>
          <p:spPr>
            <a:xfrm>
              <a:off x="5663256" y="2867556"/>
              <a:ext cx="347472" cy="432106"/>
            </a:xfrm>
            <a:prstGeom prst="rect">
              <a:avLst/>
            </a:prstGeom>
            <a:noFill/>
          </p:spPr>
          <p:txBody>
            <a:bodyPr wrap="square" rtlCol="0">
              <a:spAutoFit/>
            </a:bodyPr>
            <a:lstStyle/>
            <a:p>
              <a:pPr algn="ctr"/>
              <a:r>
                <a:rPr lang="en-US" sz="2400" smtClean="0">
                  <a:solidFill>
                    <a:schemeClr val="tx1"/>
                  </a:solidFill>
                </a:rPr>
                <a:t>*</a:t>
              </a:r>
              <a:endParaRPr lang="en-US" sz="2400">
                <a:solidFill>
                  <a:schemeClr val="tx1"/>
                </a:solidFill>
              </a:endParaRPr>
            </a:p>
          </p:txBody>
        </p:sp>
      </p:grpSp>
      <p:sp>
        <p:nvSpPr>
          <p:cNvPr id="98" name="Rectangle 97"/>
          <p:cNvSpPr/>
          <p:nvPr/>
        </p:nvSpPr>
        <p:spPr>
          <a:xfrm>
            <a:off x="755576" y="332656"/>
            <a:ext cx="7776864"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Planning others’ actions can  inform planning for one’s own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a:t>
            </a:r>
            <a:r>
              <a:rPr lang="en-US" b="1" i="0" dirty="0" err="1" smtClean="0">
                <a:solidFill>
                  <a:srgbClr val="000000"/>
                </a:solidFill>
                <a:effectLst>
                  <a:glow rad="101600">
                    <a:srgbClr val="FFFFFF"/>
                  </a:glow>
                </a:effectLst>
                <a:ea typeface="Arial" charset="0"/>
                <a:cs typeface="Arial" charset="0"/>
              </a:rPr>
              <a:t>Cordula</a:t>
            </a:r>
            <a:r>
              <a:rPr lang="en-US" b="1" i="0" dirty="0" smtClean="0">
                <a:solidFill>
                  <a:srgbClr val="000000"/>
                </a:solidFill>
                <a:effectLst>
                  <a:glow rad="101600">
                    <a:srgbClr val="FFFFFF"/>
                  </a:glow>
                </a:effectLst>
                <a:ea typeface="Arial" charset="0"/>
                <a:cs typeface="Arial" charset="0"/>
              </a:rPr>
              <a:t> Vesper)</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226348262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Imagery</a:t>
            </a:r>
            <a:endParaRPr lang="en-US" dirty="0"/>
          </a:p>
        </p:txBody>
      </p:sp>
      <p:sp>
        <p:nvSpPr>
          <p:cNvPr id="3" name="Content Placeholder 2"/>
          <p:cNvSpPr>
            <a:spLocks noGrp="1"/>
          </p:cNvSpPr>
          <p:nvPr>
            <p:ph idx="1"/>
          </p:nvPr>
        </p:nvSpPr>
        <p:spPr>
          <a:xfrm>
            <a:off x="1090613" y="1628801"/>
            <a:ext cx="3625403" cy="4487838"/>
          </a:xfrm>
        </p:spPr>
        <p:txBody>
          <a:bodyPr/>
          <a:lstStyle/>
          <a:p>
            <a:pPr marL="0" indent="0" eaLnBrk="1" hangingPunct="1">
              <a:lnSpc>
                <a:spcPct val="10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200" dirty="0" smtClean="0">
                <a:sym typeface="Wingdings" pitchFamily="2" charset="2"/>
              </a:rPr>
              <a:t>Joint jumping imagery</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dirty="0" smtClean="0"/>
              <a:t>Task: “Imagine to jump while landing at the same time as another person on the other side of the </a:t>
            </a:r>
            <a:r>
              <a:rPr lang="en-GB" sz="2200" dirty="0" err="1" smtClean="0"/>
              <a:t>occluder</a:t>
            </a:r>
            <a:r>
              <a:rPr lang="en-GB" sz="2200" dirty="0" smtClean="0"/>
              <a:t>!”</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dirty="0" smtClean="0"/>
              <a:t>Measurement: Self-reported duration of imagined jump</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p:txBody>
      </p:sp>
      <p:grpSp>
        <p:nvGrpSpPr>
          <p:cNvPr id="43" name="Gruppieren 42"/>
          <p:cNvGrpSpPr/>
          <p:nvPr/>
        </p:nvGrpSpPr>
        <p:grpSpPr>
          <a:xfrm flipH="1">
            <a:off x="5037118" y="1123205"/>
            <a:ext cx="3348406" cy="4784030"/>
            <a:chOff x="1267783" y="1050536"/>
            <a:chExt cx="3348406" cy="4784030"/>
          </a:xfrm>
        </p:grpSpPr>
        <p:sp>
          <p:nvSpPr>
            <p:cNvPr id="51" name="Parallelogram 247"/>
            <p:cNvSpPr/>
            <p:nvPr/>
          </p:nvSpPr>
          <p:spPr>
            <a:xfrm flipH="1">
              <a:off x="3454007" y="2680500"/>
              <a:ext cx="866969" cy="1182870"/>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grpSp>
          <p:nvGrpSpPr>
            <p:cNvPr id="58" name="Group 104"/>
            <p:cNvGrpSpPr/>
            <p:nvPr/>
          </p:nvGrpSpPr>
          <p:grpSpPr>
            <a:xfrm>
              <a:off x="1267783" y="2888666"/>
              <a:ext cx="1769024" cy="2945900"/>
              <a:chOff x="6065912" y="2156410"/>
              <a:chExt cx="5004556" cy="5611628"/>
            </a:xfrm>
          </p:grpSpPr>
          <p:sp>
            <p:nvSpPr>
              <p:cNvPr id="154" name="Parallelogram 197"/>
              <p:cNvSpPr/>
              <p:nvPr/>
            </p:nvSpPr>
            <p:spPr>
              <a:xfrm flipH="1">
                <a:off x="8586192" y="4788024"/>
                <a:ext cx="2484276" cy="247227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55" name="Parallelogram 111"/>
              <p:cNvSpPr/>
              <p:nvPr/>
            </p:nvSpPr>
            <p:spPr>
              <a:xfrm flipH="1">
                <a:off x="9198260" y="6804248"/>
                <a:ext cx="228600"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56" name="Parallelogram 112"/>
              <p:cNvSpPr/>
              <p:nvPr/>
            </p:nvSpPr>
            <p:spPr>
              <a:xfrm flipH="1">
                <a:off x="8560655" y="5292079"/>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57" name="Straight Connector 113"/>
              <p:cNvCxnSpPr>
                <a:stCxn id="158" idx="1"/>
                <a:endCxn id="158" idx="3"/>
              </p:cNvCxnSpPr>
              <p:nvPr/>
            </p:nvCxnSpPr>
            <p:spPr>
              <a:xfrm>
                <a:off x="8380645" y="4860032"/>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8" name="Parallelogram 114"/>
              <p:cNvSpPr/>
              <p:nvPr/>
            </p:nvSpPr>
            <p:spPr>
              <a:xfrm flipH="1">
                <a:off x="8213576" y="4860032"/>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59" name="Straight Connector 115"/>
              <p:cNvCxnSpPr>
                <a:stCxn id="160" idx="1"/>
                <a:endCxn id="160" idx="3"/>
              </p:cNvCxnSpPr>
              <p:nvPr/>
            </p:nvCxnSpPr>
            <p:spPr>
              <a:xfrm>
                <a:off x="8573241" y="5292079"/>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Parallelogram 116"/>
              <p:cNvSpPr/>
              <p:nvPr/>
            </p:nvSpPr>
            <p:spPr>
              <a:xfrm flipH="1">
                <a:off x="8406172" y="5292079"/>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1" name="Straight Connector 117"/>
              <p:cNvCxnSpPr>
                <a:stCxn id="162" idx="1"/>
                <a:endCxn id="162" idx="3"/>
              </p:cNvCxnSpPr>
              <p:nvPr/>
            </p:nvCxnSpPr>
            <p:spPr>
              <a:xfrm>
                <a:off x="8789265" y="5796136"/>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2" name="Parallelogram 118"/>
              <p:cNvSpPr/>
              <p:nvPr/>
            </p:nvSpPr>
            <p:spPr>
              <a:xfrm flipH="1">
                <a:off x="8622196" y="5796136"/>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3" name="Parallelogram 119"/>
              <p:cNvSpPr/>
              <p:nvPr/>
            </p:nvSpPr>
            <p:spPr>
              <a:xfrm flipH="1">
                <a:off x="8876150" y="6372200"/>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4" name="Straight Connector 120"/>
              <p:cNvCxnSpPr>
                <a:stCxn id="165" idx="1"/>
                <a:endCxn id="165" idx="3"/>
              </p:cNvCxnSpPr>
              <p:nvPr/>
            </p:nvCxnSpPr>
            <p:spPr>
              <a:xfrm>
                <a:off x="9028717" y="6372200"/>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5" name="Parallelogram 121"/>
              <p:cNvSpPr/>
              <p:nvPr/>
            </p:nvSpPr>
            <p:spPr>
              <a:xfrm flipH="1">
                <a:off x="8861648" y="6372200"/>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6" name="Parallelogram 123"/>
              <p:cNvSpPr/>
              <p:nvPr/>
            </p:nvSpPr>
            <p:spPr>
              <a:xfrm flipH="1">
                <a:off x="9054244" y="6804247"/>
                <a:ext cx="228600" cy="144015"/>
              </a:xfrm>
              <a:prstGeom prst="parallelogram">
                <a:avLst>
                  <a:gd name="adj" fmla="val 42986"/>
                </a:avLst>
              </a:prstGeom>
              <a:solidFill>
                <a:srgbClr val="FF00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7" name="Straight Connector 124"/>
              <p:cNvCxnSpPr>
                <a:stCxn id="168" idx="1"/>
                <a:endCxn id="168" idx="3"/>
              </p:cNvCxnSpPr>
              <p:nvPr/>
            </p:nvCxnSpPr>
            <p:spPr>
              <a:xfrm>
                <a:off x="9221313" y="6804247"/>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8" name="Parallelogram 125"/>
              <p:cNvSpPr/>
              <p:nvPr/>
            </p:nvSpPr>
            <p:spPr>
              <a:xfrm flipH="1">
                <a:off x="9054244" y="6804247"/>
                <a:ext cx="396044"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9" name="Parallelogram 128"/>
              <p:cNvSpPr/>
              <p:nvPr/>
            </p:nvSpPr>
            <p:spPr>
              <a:xfrm flipH="1">
                <a:off x="8586192" y="6804249"/>
                <a:ext cx="228600" cy="144015"/>
              </a:xfrm>
              <a:prstGeom prst="parallelogram">
                <a:avLst>
                  <a:gd name="adj" fmla="val 42986"/>
                </a:avLst>
              </a:prstGeom>
              <a:solidFill>
                <a:srgbClr val="16FF16"/>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70" name="Parallelogram 129"/>
              <p:cNvSpPr/>
              <p:nvPr/>
            </p:nvSpPr>
            <p:spPr>
              <a:xfrm rot="16200000" flipH="1" flipV="1">
                <a:off x="5858289" y="4275145"/>
                <a:ext cx="5611628" cy="1374158"/>
              </a:xfrm>
              <a:prstGeom prst="parallelogram">
                <a:avLst>
                  <a:gd name="adj" fmla="val 322160"/>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71" name="Parallelogram 130"/>
              <p:cNvSpPr/>
              <p:nvPr/>
            </p:nvSpPr>
            <p:spPr>
              <a:xfrm flipH="1">
                <a:off x="6065912" y="4764021"/>
                <a:ext cx="2484276" cy="247227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72" name="Straight Connector 135"/>
              <p:cNvCxnSpPr/>
              <p:nvPr/>
            </p:nvCxnSpPr>
            <p:spPr>
              <a:xfrm>
                <a:off x="6245932" y="5148064"/>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36"/>
              <p:cNvCxnSpPr/>
              <p:nvPr/>
            </p:nvCxnSpPr>
            <p:spPr>
              <a:xfrm>
                <a:off x="6894004" y="6660232"/>
                <a:ext cx="140415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52"/>
              <p:cNvCxnSpPr/>
              <p:nvPr/>
            </p:nvCxnSpPr>
            <p:spPr>
              <a:xfrm>
                <a:off x="6677980" y="6156176"/>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54"/>
              <p:cNvCxnSpPr/>
              <p:nvPr/>
            </p:nvCxnSpPr>
            <p:spPr>
              <a:xfrm>
                <a:off x="6461956" y="5652120"/>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8" name="Parallelogram 184"/>
              <p:cNvSpPr/>
              <p:nvPr/>
            </p:nvSpPr>
            <p:spPr>
              <a:xfrm flipH="1">
                <a:off x="7794104" y="5292081"/>
                <a:ext cx="228600" cy="144015"/>
              </a:xfrm>
              <a:prstGeom prst="parallelogram">
                <a:avLst>
                  <a:gd name="adj" fmla="val 42986"/>
                </a:avLst>
              </a:prstGeom>
              <a:solidFill>
                <a:srgbClr val="FF00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79" name="Straight Connector 185"/>
              <p:cNvCxnSpPr>
                <a:stCxn id="180" idx="1"/>
                <a:endCxn id="180" idx="3"/>
              </p:cNvCxnSpPr>
              <p:nvPr/>
            </p:nvCxnSpPr>
            <p:spPr>
              <a:xfrm>
                <a:off x="7768577" y="4860033"/>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0" name="Parallelogram 186"/>
              <p:cNvSpPr/>
              <p:nvPr/>
            </p:nvSpPr>
            <p:spPr>
              <a:xfrm flipH="1">
                <a:off x="7601508" y="4860033"/>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1" name="Straight Connector 187"/>
              <p:cNvCxnSpPr>
                <a:stCxn id="182" idx="1"/>
                <a:endCxn id="182" idx="3"/>
              </p:cNvCxnSpPr>
              <p:nvPr/>
            </p:nvCxnSpPr>
            <p:spPr>
              <a:xfrm>
                <a:off x="7961173" y="5292080"/>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2" name="Parallelogram 188"/>
              <p:cNvSpPr/>
              <p:nvPr/>
            </p:nvSpPr>
            <p:spPr>
              <a:xfrm flipH="1">
                <a:off x="7794104" y="5292080"/>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3" name="Straight Connector 189"/>
              <p:cNvCxnSpPr>
                <a:stCxn id="184" idx="1"/>
                <a:endCxn id="184" idx="3"/>
              </p:cNvCxnSpPr>
              <p:nvPr/>
            </p:nvCxnSpPr>
            <p:spPr>
              <a:xfrm>
                <a:off x="8177197" y="5796137"/>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4" name="Parallelogram 190"/>
              <p:cNvSpPr/>
              <p:nvPr/>
            </p:nvSpPr>
            <p:spPr>
              <a:xfrm flipH="1">
                <a:off x="8010128" y="5796137"/>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85" name="Parallelogram 191"/>
              <p:cNvSpPr/>
              <p:nvPr/>
            </p:nvSpPr>
            <p:spPr>
              <a:xfrm flipH="1">
                <a:off x="8275116" y="6372200"/>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6" name="Straight Connector 192"/>
              <p:cNvCxnSpPr>
                <a:stCxn id="187" idx="1"/>
                <a:endCxn id="187" idx="3"/>
              </p:cNvCxnSpPr>
              <p:nvPr/>
            </p:nvCxnSpPr>
            <p:spPr>
              <a:xfrm>
                <a:off x="8416649" y="6372201"/>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7" name="Parallelogram 193"/>
              <p:cNvSpPr/>
              <p:nvPr/>
            </p:nvSpPr>
            <p:spPr>
              <a:xfrm flipH="1">
                <a:off x="8249580" y="6372201"/>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88" name="Parallelogram 194"/>
              <p:cNvSpPr/>
              <p:nvPr/>
            </p:nvSpPr>
            <p:spPr>
              <a:xfrm flipH="1">
                <a:off x="8442176" y="6804248"/>
                <a:ext cx="228600"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9" name="Straight Connector 195"/>
              <p:cNvCxnSpPr>
                <a:stCxn id="190" idx="1"/>
                <a:endCxn id="190" idx="3"/>
              </p:cNvCxnSpPr>
              <p:nvPr/>
            </p:nvCxnSpPr>
            <p:spPr>
              <a:xfrm>
                <a:off x="8609245" y="6804248"/>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0" name="Parallelogram 196"/>
              <p:cNvSpPr/>
              <p:nvPr/>
            </p:nvSpPr>
            <p:spPr>
              <a:xfrm flipH="1">
                <a:off x="8442176" y="6804248"/>
                <a:ext cx="396044"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91" name="Straight Connector 198"/>
              <p:cNvCxnSpPr/>
              <p:nvPr/>
            </p:nvCxnSpPr>
            <p:spPr>
              <a:xfrm>
                <a:off x="8766212" y="5172067"/>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9"/>
              <p:cNvCxnSpPr/>
              <p:nvPr/>
            </p:nvCxnSpPr>
            <p:spPr>
              <a:xfrm>
                <a:off x="9414284" y="6684235"/>
                <a:ext cx="140415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200"/>
              <p:cNvCxnSpPr/>
              <p:nvPr/>
            </p:nvCxnSpPr>
            <p:spPr>
              <a:xfrm>
                <a:off x="9198260" y="6180179"/>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201"/>
              <p:cNvCxnSpPr/>
              <p:nvPr/>
            </p:nvCxnSpPr>
            <p:spPr>
              <a:xfrm>
                <a:off x="8982236" y="5676123"/>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5" name="Group 135"/>
            <p:cNvGrpSpPr/>
            <p:nvPr/>
          </p:nvGrpSpPr>
          <p:grpSpPr>
            <a:xfrm flipH="1">
              <a:off x="1657651" y="4026139"/>
              <a:ext cx="321707" cy="1452113"/>
              <a:chOff x="11322495" y="6579389"/>
              <a:chExt cx="560065" cy="1996161"/>
            </a:xfrm>
            <a:solidFill>
              <a:srgbClr val="FFC000"/>
            </a:solidFill>
          </p:grpSpPr>
          <p:sp>
            <p:nvSpPr>
              <p:cNvPr id="148" name="AutoShape 30"/>
              <p:cNvSpPr>
                <a:spLocks noChangeArrowheads="1"/>
              </p:cNvSpPr>
              <p:nvPr/>
            </p:nvSpPr>
            <p:spPr bwMode="auto">
              <a:xfrm flipH="1">
                <a:off x="11427648" y="7884368"/>
                <a:ext cx="182880"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49" name="AutoShape 30"/>
              <p:cNvSpPr>
                <a:spLocks noChangeArrowheads="1"/>
              </p:cNvSpPr>
              <p:nvPr/>
            </p:nvSpPr>
            <p:spPr bwMode="auto">
              <a:xfrm flipH="1">
                <a:off x="11571664" y="7892753"/>
                <a:ext cx="182880"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0" name="AutoShape 30"/>
              <p:cNvSpPr>
                <a:spLocks noChangeArrowheads="1"/>
              </p:cNvSpPr>
              <p:nvPr/>
            </p:nvSpPr>
            <p:spPr bwMode="auto">
              <a:xfrm flipH="1">
                <a:off x="11322496" y="7063382"/>
                <a:ext cx="144016"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1" name="AutoShape 30"/>
              <p:cNvSpPr>
                <a:spLocks noChangeArrowheads="1"/>
              </p:cNvSpPr>
              <p:nvPr/>
            </p:nvSpPr>
            <p:spPr bwMode="auto">
              <a:xfrm flipH="1">
                <a:off x="11394504" y="7020272"/>
                <a:ext cx="432048" cy="962025"/>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2" name="AutoShape 30"/>
              <p:cNvSpPr>
                <a:spLocks noChangeArrowheads="1"/>
              </p:cNvSpPr>
              <p:nvPr/>
            </p:nvSpPr>
            <p:spPr bwMode="auto">
              <a:xfrm flipH="1">
                <a:off x="11754544" y="7135390"/>
                <a:ext cx="128016"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3" name="Oval 29"/>
              <p:cNvSpPr>
                <a:spLocks noChangeArrowheads="1"/>
              </p:cNvSpPr>
              <p:nvPr/>
            </p:nvSpPr>
            <p:spPr bwMode="auto">
              <a:xfrm flipH="1">
                <a:off x="11322495" y="6579389"/>
                <a:ext cx="504056" cy="483993"/>
              </a:xfrm>
              <a:prstGeom prst="ellipse">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grpSp>
        <p:sp>
          <p:nvSpPr>
            <p:cNvPr id="72" name="Parallelogram 211"/>
            <p:cNvSpPr/>
            <p:nvPr/>
          </p:nvSpPr>
          <p:spPr>
            <a:xfrm flipH="1">
              <a:off x="3667608" y="3645171"/>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80" name="Parallelogram 212"/>
            <p:cNvSpPr/>
            <p:nvPr/>
          </p:nvSpPr>
          <p:spPr>
            <a:xfrm flipH="1">
              <a:off x="3445503" y="2922394"/>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1" name="Straight Connector 213"/>
            <p:cNvCxnSpPr>
              <a:stCxn id="82" idx="1"/>
              <a:endCxn id="82" idx="3"/>
            </p:cNvCxnSpPr>
            <p:nvPr/>
          </p:nvCxnSpPr>
          <p:spPr>
            <a:xfrm>
              <a:off x="3382274" y="2714953"/>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Parallelogram 214"/>
            <p:cNvSpPr/>
            <p:nvPr/>
          </p:nvSpPr>
          <p:spPr>
            <a:xfrm flipH="1">
              <a:off x="3323971" y="2714953"/>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3" name="Straight Connector 215"/>
            <p:cNvCxnSpPr>
              <a:stCxn id="84" idx="1"/>
              <a:endCxn id="84" idx="3"/>
            </p:cNvCxnSpPr>
            <p:nvPr/>
          </p:nvCxnSpPr>
          <p:spPr>
            <a:xfrm>
              <a:off x="3449487" y="2921667"/>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Parallelogram 216"/>
            <p:cNvSpPr/>
            <p:nvPr/>
          </p:nvSpPr>
          <p:spPr>
            <a:xfrm flipH="1">
              <a:off x="3391183" y="2921667"/>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5" name="Straight Connector 217"/>
            <p:cNvCxnSpPr>
              <a:stCxn id="86" idx="1"/>
              <a:endCxn id="86" idx="3"/>
            </p:cNvCxnSpPr>
            <p:nvPr/>
          </p:nvCxnSpPr>
          <p:spPr>
            <a:xfrm>
              <a:off x="3524877" y="3162836"/>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Parallelogram 218"/>
            <p:cNvSpPr/>
            <p:nvPr/>
          </p:nvSpPr>
          <p:spPr>
            <a:xfrm flipH="1">
              <a:off x="3466572" y="3162836"/>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87" name="Parallelogram 219"/>
            <p:cNvSpPr/>
            <p:nvPr/>
          </p:nvSpPr>
          <p:spPr>
            <a:xfrm flipH="1">
              <a:off x="3554453" y="3438455"/>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8" name="Straight Connector 220"/>
            <p:cNvCxnSpPr>
              <a:stCxn id="89" idx="1"/>
              <a:endCxn id="89" idx="3"/>
            </p:cNvCxnSpPr>
            <p:nvPr/>
          </p:nvCxnSpPr>
          <p:spPr>
            <a:xfrm>
              <a:off x="3608440" y="3438455"/>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9" name="Parallelogram 221"/>
            <p:cNvSpPr/>
            <p:nvPr/>
          </p:nvSpPr>
          <p:spPr>
            <a:xfrm flipH="1">
              <a:off x="3550138" y="3438455"/>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0" name="Parallelogram 222"/>
            <p:cNvSpPr/>
            <p:nvPr/>
          </p:nvSpPr>
          <p:spPr>
            <a:xfrm flipH="1">
              <a:off x="3617350" y="3645170"/>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91" name="Straight Connector 223"/>
            <p:cNvCxnSpPr>
              <a:stCxn id="92" idx="1"/>
              <a:endCxn id="92" idx="3"/>
            </p:cNvCxnSpPr>
            <p:nvPr/>
          </p:nvCxnSpPr>
          <p:spPr>
            <a:xfrm>
              <a:off x="3675654" y="3645170"/>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Parallelogram 224"/>
            <p:cNvSpPr/>
            <p:nvPr/>
          </p:nvSpPr>
          <p:spPr>
            <a:xfrm flipH="1">
              <a:off x="3617350" y="3645170"/>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3" name="Parallelogram 225"/>
            <p:cNvSpPr/>
            <p:nvPr/>
          </p:nvSpPr>
          <p:spPr>
            <a:xfrm flipH="1">
              <a:off x="3454007" y="3645172"/>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4" name="Parallelogram 226"/>
            <p:cNvSpPr/>
            <p:nvPr/>
          </p:nvSpPr>
          <p:spPr>
            <a:xfrm rot="16200000" flipH="1" flipV="1">
              <a:off x="2031361" y="2460991"/>
              <a:ext cx="2918426" cy="479557"/>
            </a:xfrm>
            <a:prstGeom prst="parallelogram">
              <a:avLst>
                <a:gd name="adj" fmla="val 310527"/>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5" name="Parallelogram 227"/>
            <p:cNvSpPr/>
            <p:nvPr/>
          </p:nvSpPr>
          <p:spPr>
            <a:xfrm flipH="1">
              <a:off x="2574473" y="2669016"/>
              <a:ext cx="866969" cy="1182870"/>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96" name="Straight Connector 228"/>
            <p:cNvCxnSpPr/>
            <p:nvPr/>
          </p:nvCxnSpPr>
          <p:spPr>
            <a:xfrm>
              <a:off x="2637297" y="2852762"/>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229"/>
            <p:cNvCxnSpPr/>
            <p:nvPr/>
          </p:nvCxnSpPr>
          <p:spPr>
            <a:xfrm>
              <a:off x="2863463" y="3576266"/>
              <a:ext cx="49002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230"/>
            <p:cNvCxnSpPr/>
            <p:nvPr/>
          </p:nvCxnSpPr>
          <p:spPr>
            <a:xfrm>
              <a:off x="2788074" y="3335098"/>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231"/>
            <p:cNvCxnSpPr/>
            <p:nvPr/>
          </p:nvCxnSpPr>
          <p:spPr>
            <a:xfrm>
              <a:off x="2712685" y="3093930"/>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Parallelogram 234"/>
            <p:cNvSpPr/>
            <p:nvPr/>
          </p:nvSpPr>
          <p:spPr>
            <a:xfrm flipH="1">
              <a:off x="3224389" y="2921668"/>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3" name="Straight Connector 235"/>
            <p:cNvCxnSpPr>
              <a:stCxn id="104" idx="1"/>
              <a:endCxn id="104" idx="3"/>
            </p:cNvCxnSpPr>
            <p:nvPr/>
          </p:nvCxnSpPr>
          <p:spPr>
            <a:xfrm>
              <a:off x="3168673" y="2714953"/>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Parallelogram 236"/>
            <p:cNvSpPr/>
            <p:nvPr/>
          </p:nvSpPr>
          <p:spPr>
            <a:xfrm flipH="1">
              <a:off x="3110370" y="2714953"/>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5" name="Straight Connector 237"/>
            <p:cNvCxnSpPr>
              <a:stCxn id="106" idx="1"/>
              <a:endCxn id="106" idx="3"/>
            </p:cNvCxnSpPr>
            <p:nvPr/>
          </p:nvCxnSpPr>
          <p:spPr>
            <a:xfrm>
              <a:off x="3235886" y="2921668"/>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6" name="Parallelogram 238"/>
            <p:cNvSpPr/>
            <p:nvPr/>
          </p:nvSpPr>
          <p:spPr>
            <a:xfrm flipH="1">
              <a:off x="3177582" y="2921668"/>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7" name="Straight Connector 239"/>
            <p:cNvCxnSpPr>
              <a:stCxn id="108" idx="1"/>
              <a:endCxn id="108" idx="3"/>
            </p:cNvCxnSpPr>
            <p:nvPr/>
          </p:nvCxnSpPr>
          <p:spPr>
            <a:xfrm>
              <a:off x="3311275" y="3162836"/>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8" name="Parallelogram 240"/>
            <p:cNvSpPr/>
            <p:nvPr/>
          </p:nvSpPr>
          <p:spPr>
            <a:xfrm flipH="1">
              <a:off x="3252971" y="3162836"/>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109" name="Parallelogram 241"/>
            <p:cNvSpPr/>
            <p:nvPr/>
          </p:nvSpPr>
          <p:spPr>
            <a:xfrm flipH="1">
              <a:off x="3340851" y="3438455"/>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0" name="Straight Connector 242"/>
            <p:cNvCxnSpPr>
              <a:stCxn id="111" idx="1"/>
              <a:endCxn id="111" idx="3"/>
            </p:cNvCxnSpPr>
            <p:nvPr/>
          </p:nvCxnSpPr>
          <p:spPr>
            <a:xfrm>
              <a:off x="3394839" y="3438455"/>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1" name="Parallelogram 243"/>
            <p:cNvSpPr/>
            <p:nvPr/>
          </p:nvSpPr>
          <p:spPr>
            <a:xfrm flipH="1">
              <a:off x="3336536" y="3438455"/>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112" name="Parallelogram 244"/>
            <p:cNvSpPr/>
            <p:nvPr/>
          </p:nvSpPr>
          <p:spPr>
            <a:xfrm flipH="1">
              <a:off x="3403748" y="3645171"/>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3" name="Straight Connector 245"/>
            <p:cNvCxnSpPr>
              <a:stCxn id="114" idx="1"/>
              <a:endCxn id="114" idx="3"/>
            </p:cNvCxnSpPr>
            <p:nvPr/>
          </p:nvCxnSpPr>
          <p:spPr>
            <a:xfrm>
              <a:off x="3462052" y="3645171"/>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4" name="Parallelogram 246"/>
            <p:cNvSpPr/>
            <p:nvPr/>
          </p:nvSpPr>
          <p:spPr>
            <a:xfrm flipH="1">
              <a:off x="3403748" y="3645171"/>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5" name="Straight Connector 250"/>
            <p:cNvCxnSpPr/>
            <p:nvPr/>
          </p:nvCxnSpPr>
          <p:spPr>
            <a:xfrm>
              <a:off x="3516831" y="2864247"/>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251"/>
            <p:cNvCxnSpPr/>
            <p:nvPr/>
          </p:nvCxnSpPr>
          <p:spPr>
            <a:xfrm>
              <a:off x="3742996" y="3587750"/>
              <a:ext cx="49002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252"/>
            <p:cNvCxnSpPr/>
            <p:nvPr/>
          </p:nvCxnSpPr>
          <p:spPr>
            <a:xfrm>
              <a:off x="3667608" y="3346582"/>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253"/>
            <p:cNvCxnSpPr/>
            <p:nvPr/>
          </p:nvCxnSpPr>
          <p:spPr>
            <a:xfrm>
              <a:off x="3592219" y="3105414"/>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1" name="Group 274"/>
            <p:cNvGrpSpPr/>
            <p:nvPr/>
          </p:nvGrpSpPr>
          <p:grpSpPr>
            <a:xfrm rot="4014054" flipH="1">
              <a:off x="3817414" y="1992812"/>
              <a:ext cx="501281" cy="143050"/>
              <a:chOff x="10079103" y="1649490"/>
              <a:chExt cx="785472" cy="249039"/>
            </a:xfrm>
            <a:solidFill>
              <a:srgbClr val="FFC000"/>
            </a:solidFill>
          </p:grpSpPr>
          <p:sp>
            <p:nvSpPr>
              <p:cNvPr id="146"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7"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2" name="Group 277"/>
            <p:cNvGrpSpPr/>
            <p:nvPr/>
          </p:nvGrpSpPr>
          <p:grpSpPr>
            <a:xfrm flipH="1">
              <a:off x="3551732" y="1582944"/>
              <a:ext cx="839773" cy="1449809"/>
              <a:chOff x="7846527" y="2190515"/>
              <a:chExt cx="4028982" cy="5439963"/>
            </a:xfrm>
            <a:solidFill>
              <a:srgbClr val="FFC000"/>
            </a:solidFill>
          </p:grpSpPr>
          <p:grpSp>
            <p:nvGrpSpPr>
              <p:cNvPr id="137" name="Group 278"/>
              <p:cNvGrpSpPr/>
              <p:nvPr/>
            </p:nvGrpSpPr>
            <p:grpSpPr>
              <a:xfrm rot="19802037">
                <a:off x="7846527" y="5813198"/>
                <a:ext cx="2505828" cy="475244"/>
                <a:chOff x="7828526" y="5679278"/>
                <a:chExt cx="2505828" cy="475244"/>
              </a:xfrm>
              <a:grpFill/>
            </p:grpSpPr>
            <p:sp>
              <p:nvSpPr>
                <p:cNvPr id="144"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5"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38"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solidFill>
                    <a:schemeClr val="tx1"/>
                  </a:solidFill>
                </a:endParaRPr>
              </a:p>
            </p:txBody>
          </p:sp>
          <p:sp>
            <p:nvSpPr>
              <p:cNvPr id="139"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0"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1"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2"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3"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3" name="Group 273"/>
            <p:cNvGrpSpPr/>
            <p:nvPr/>
          </p:nvGrpSpPr>
          <p:grpSpPr>
            <a:xfrm rot="4014054" flipH="1">
              <a:off x="2870287" y="2465768"/>
              <a:ext cx="501281" cy="143050"/>
              <a:chOff x="10079103" y="1649490"/>
              <a:chExt cx="785472" cy="249039"/>
            </a:xfrm>
            <a:solidFill>
              <a:srgbClr val="FFC000"/>
            </a:solidFill>
          </p:grpSpPr>
          <p:sp>
            <p:nvSpPr>
              <p:cNvPr id="135"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6"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4" name="Group 270"/>
            <p:cNvGrpSpPr/>
            <p:nvPr/>
          </p:nvGrpSpPr>
          <p:grpSpPr>
            <a:xfrm flipH="1">
              <a:off x="2581842" y="2025048"/>
              <a:ext cx="881135" cy="1451083"/>
              <a:chOff x="7846527" y="2190515"/>
              <a:chExt cx="4028982" cy="5439963"/>
            </a:xfrm>
            <a:solidFill>
              <a:srgbClr val="FFC000"/>
            </a:solidFill>
          </p:grpSpPr>
          <p:grpSp>
            <p:nvGrpSpPr>
              <p:cNvPr id="126" name="Group 269"/>
              <p:cNvGrpSpPr/>
              <p:nvPr/>
            </p:nvGrpSpPr>
            <p:grpSpPr>
              <a:xfrm rot="19802037">
                <a:off x="7846527" y="5813198"/>
                <a:ext cx="2505828" cy="475244"/>
                <a:chOff x="7828526" y="5679278"/>
                <a:chExt cx="2505828" cy="475244"/>
              </a:xfrm>
              <a:grpFill/>
            </p:grpSpPr>
            <p:sp>
              <p:nvSpPr>
                <p:cNvPr id="133"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4"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27"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solidFill>
                    <a:schemeClr val="tx1"/>
                  </a:solidFill>
                </a:endParaRPr>
              </a:p>
            </p:txBody>
          </p:sp>
          <p:sp>
            <p:nvSpPr>
              <p:cNvPr id="128"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29"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0"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1"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2"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25" name="Cloud Callout 290"/>
            <p:cNvSpPr/>
            <p:nvPr/>
          </p:nvSpPr>
          <p:spPr>
            <a:xfrm flipH="1">
              <a:off x="2196840" y="1050536"/>
              <a:ext cx="2419349" cy="3629519"/>
            </a:xfrm>
            <a:prstGeom prst="cloudCallout">
              <a:avLst>
                <a:gd name="adj1" fmla="val 55858"/>
                <a:gd name="adj2" fmla="val 33778"/>
              </a:avLst>
            </a:prstGeom>
            <a:noFill/>
            <a:ln w="12700">
              <a:solidFill>
                <a:schemeClr val="tx1"/>
              </a:solidFill>
            </a:ln>
            <a:effectLst>
              <a:outerShdw blurRad="40000" dist="23000" dir="5400000" rotWithShape="0">
                <a:srgbClr val="000000">
                  <a:alpha val="81000"/>
                </a:srgbClr>
              </a:outerShdw>
            </a:effectLst>
          </p:spPr>
          <p:style>
            <a:lnRef idx="1">
              <a:schemeClr val="accent1"/>
            </a:lnRef>
            <a:fillRef idx="3">
              <a:schemeClr val="accent1"/>
            </a:fillRef>
            <a:effectRef idx="2">
              <a:schemeClr val="accent1"/>
            </a:effectRef>
            <a:fontRef idx="minor">
              <a:schemeClr val="lt1"/>
            </a:fontRef>
          </p:style>
          <p:txBody>
            <a:bodyPr lIns="64008" tIns="32004" rIns="64008" bIns="32004" rtlCol="0" anchor="ctr"/>
            <a:lstStyle/>
            <a:p>
              <a:pPr algn="ctr"/>
              <a:endParaRPr lang="en-US">
                <a:solidFill>
                  <a:schemeClr val="tx1"/>
                </a:solidFill>
              </a:endParaRPr>
            </a:p>
          </p:txBody>
        </p:sp>
      </p:grpSp>
    </p:spTree>
    <p:extLst>
      <p:ext uri="{BB962C8B-B14F-4D97-AF65-F5344CB8AC3E}">
        <p14:creationId xmlns:p14="http://schemas.microsoft.com/office/powerpoint/2010/main" val="223348059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Content Placeholder 2"/>
          <p:cNvSpPr>
            <a:spLocks noGrp="1"/>
          </p:cNvSpPr>
          <p:nvPr>
            <p:ph idx="1"/>
          </p:nvPr>
        </p:nvSpPr>
        <p:spPr>
          <a:xfrm>
            <a:off x="1090613" y="1628801"/>
            <a:ext cx="7727950" cy="4487838"/>
          </a:xfrm>
        </p:spPr>
        <p:txBody>
          <a:body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Adaptation of jump duration: scaled to difference in jump distance</a:t>
            </a:r>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Role distribution: only closer person adapts</a:t>
            </a:r>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Specific for coordination: no modulation in </a:t>
            </a:r>
            <a:r>
              <a:rPr lang="en-US" smtClean="0"/>
              <a:t>individual</a:t>
            </a:r>
            <a:endParaRPr lang="en-US"/>
          </a:p>
        </p:txBody>
      </p:sp>
      <p:sp>
        <p:nvSpPr>
          <p:cNvPr id="13" name="TextBox 22"/>
          <p:cNvSpPr txBox="1"/>
          <p:nvPr/>
        </p:nvSpPr>
        <p:spPr>
          <a:xfrm>
            <a:off x="1212965" y="1842635"/>
            <a:ext cx="7128792" cy="233902"/>
          </a:xfrm>
          <a:prstGeom prst="rect">
            <a:avLst/>
          </a:prstGeom>
          <a:noFill/>
        </p:spPr>
        <p:txBody>
          <a:bodyPr wrap="square" lIns="91431" tIns="45716" rIns="91431" bIns="45716" rtlCol="0">
            <a:spAutoFit/>
          </a:bodyPr>
          <a:lstStyle/>
          <a:p>
            <a:pPr algn="ctr"/>
            <a:r>
              <a:rPr lang="en-US" sz="1000" b="1" smtClean="0">
                <a:solidFill>
                  <a:schemeClr val="tx1"/>
                </a:solidFill>
              </a:rPr>
              <a:t>EXPERIMENT 1: IMAGERY</a:t>
            </a:r>
            <a:endParaRPr lang="en-US" sz="1000" b="1">
              <a:solidFill>
                <a:schemeClr val="tx1"/>
              </a:solidFill>
            </a:endParaRPr>
          </a:p>
        </p:txBody>
      </p:sp>
      <p:grpSp>
        <p:nvGrpSpPr>
          <p:cNvPr id="3" name="Gruppieren 2"/>
          <p:cNvGrpSpPr/>
          <p:nvPr/>
        </p:nvGrpSpPr>
        <p:grpSpPr>
          <a:xfrm>
            <a:off x="540807" y="2121373"/>
            <a:ext cx="7631593" cy="3323851"/>
            <a:chOff x="4174109" y="2121373"/>
            <a:chExt cx="3960000" cy="2743200"/>
          </a:xfrm>
        </p:grpSpPr>
        <p:graphicFrame>
          <p:nvGraphicFramePr>
            <p:cNvPr id="5" name="Chart 42"/>
            <p:cNvGraphicFramePr/>
            <p:nvPr>
              <p:extLst>
                <p:ext uri="{D42A27DB-BD31-4B8C-83A1-F6EECF244321}">
                  <p14:modId xmlns:p14="http://schemas.microsoft.com/office/powerpoint/2010/main" val="745250192"/>
                </p:ext>
              </p:extLst>
            </p:nvPr>
          </p:nvGraphicFramePr>
          <p:xfrm>
            <a:off x="4174109" y="2121373"/>
            <a:ext cx="3960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17"/>
            <p:cNvSpPr txBox="1"/>
            <p:nvPr/>
          </p:nvSpPr>
          <p:spPr>
            <a:xfrm>
              <a:off x="5165901" y="3107816"/>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closer</a:t>
              </a:r>
              <a:endParaRPr lang="en-US" sz="1000">
                <a:solidFill>
                  <a:schemeClr val="tx1"/>
                </a:solidFill>
              </a:endParaRPr>
            </a:p>
          </p:txBody>
        </p:sp>
        <p:sp>
          <p:nvSpPr>
            <p:cNvPr id="10" name="TextBox 18"/>
            <p:cNvSpPr txBox="1"/>
            <p:nvPr/>
          </p:nvSpPr>
          <p:spPr>
            <a:xfrm>
              <a:off x="6984389" y="3358127"/>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farther</a:t>
              </a:r>
              <a:endParaRPr lang="en-US" sz="1000">
                <a:solidFill>
                  <a:schemeClr val="tx1"/>
                </a:solidFill>
              </a:endParaRPr>
            </a:p>
          </p:txBody>
        </p:sp>
        <p:sp>
          <p:nvSpPr>
            <p:cNvPr id="11" name="TextBox 19"/>
            <p:cNvSpPr txBox="1"/>
            <p:nvPr/>
          </p:nvSpPr>
          <p:spPr>
            <a:xfrm>
              <a:off x="6730628" y="2132856"/>
              <a:ext cx="1296144" cy="233902"/>
            </a:xfrm>
            <a:prstGeom prst="rect">
              <a:avLst/>
            </a:prstGeom>
            <a:noFill/>
          </p:spPr>
          <p:txBody>
            <a:bodyPr wrap="square" lIns="91431" tIns="45716" rIns="91431" bIns="45716" rtlCol="0">
              <a:spAutoFit/>
            </a:bodyPr>
            <a:lstStyle/>
            <a:p>
              <a:pPr algn="r"/>
              <a:r>
                <a:rPr lang="en-US" sz="1000" smtClean="0">
                  <a:solidFill>
                    <a:schemeClr val="tx1"/>
                  </a:solidFill>
                </a:rPr>
                <a:t>Distance difference</a:t>
              </a:r>
              <a:endParaRPr lang="en-US" sz="1000">
                <a:solidFill>
                  <a:schemeClr val="tx1"/>
                </a:solidFill>
              </a:endParaRPr>
            </a:p>
          </p:txBody>
        </p:sp>
        <p:sp>
          <p:nvSpPr>
            <p:cNvPr id="14" name="TextBox 20"/>
            <p:cNvSpPr txBox="1"/>
            <p:nvPr/>
          </p:nvSpPr>
          <p:spPr>
            <a:xfrm>
              <a:off x="4896157"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15" name="TextBox 23"/>
            <p:cNvSpPr txBox="1"/>
            <p:nvPr/>
          </p:nvSpPr>
          <p:spPr>
            <a:xfrm>
              <a:off x="5616237"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16" name="TextBox 24"/>
            <p:cNvSpPr txBox="1"/>
            <p:nvPr/>
          </p:nvSpPr>
          <p:spPr>
            <a:xfrm>
              <a:off x="6480333"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17" name="TextBox 25"/>
            <p:cNvSpPr txBox="1"/>
            <p:nvPr/>
          </p:nvSpPr>
          <p:spPr>
            <a:xfrm>
              <a:off x="7272421"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28" name="TextBox 30"/>
            <p:cNvSpPr txBox="1"/>
            <p:nvPr/>
          </p:nvSpPr>
          <p:spPr>
            <a:xfrm>
              <a:off x="5613505" y="2852878"/>
              <a:ext cx="347472" cy="432106"/>
            </a:xfrm>
            <a:prstGeom prst="rect">
              <a:avLst/>
            </a:prstGeom>
            <a:noFill/>
          </p:spPr>
          <p:txBody>
            <a:bodyPr wrap="square" rtlCol="0">
              <a:spAutoFit/>
            </a:bodyPr>
            <a:lstStyle/>
            <a:p>
              <a:pPr algn="ctr"/>
              <a:r>
                <a:rPr lang="en-US" sz="2400" smtClean="0">
                  <a:solidFill>
                    <a:schemeClr val="tx1"/>
                  </a:solidFill>
                </a:rPr>
                <a:t>*</a:t>
              </a:r>
              <a:endParaRPr lang="en-US" sz="2400">
                <a:solidFill>
                  <a:schemeClr val="tx1"/>
                </a:solidFill>
              </a:endParaRPr>
            </a:p>
          </p:txBody>
        </p:sp>
      </p:grpSp>
      <p:sp>
        <p:nvSpPr>
          <p:cNvPr id="19" name="Title 1"/>
          <p:cNvSpPr>
            <a:spLocks noGrp="1"/>
          </p:cNvSpPr>
          <p:nvPr>
            <p:ph type="title"/>
          </p:nvPr>
        </p:nvSpPr>
        <p:spPr>
          <a:xfrm>
            <a:off x="457201" y="274638"/>
            <a:ext cx="8228013" cy="1141412"/>
          </a:xfrm>
        </p:spPr>
        <p:txBody>
          <a:bodyPr/>
          <a:lstStyle/>
          <a:p>
            <a:r>
              <a:rPr lang="de-DE" dirty="0" err="1" smtClean="0"/>
              <a:t>Imagery</a:t>
            </a:r>
            <a:endParaRPr lang="en-US" dirty="0"/>
          </a:p>
        </p:txBody>
      </p:sp>
    </p:spTree>
    <p:extLst>
      <p:ext uri="{BB962C8B-B14F-4D97-AF65-F5344CB8AC3E}">
        <p14:creationId xmlns:p14="http://schemas.microsoft.com/office/powerpoint/2010/main" val="282094297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48396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4591682" cy="4000500"/>
          </a:xfrm>
        </p:spPr>
        <p:txBody>
          <a:bodyPr>
            <a:noAutofit/>
          </a:bodyPr>
          <a:lstStyle/>
          <a:p>
            <a:pPr marL="0" indent="0">
              <a:buNone/>
            </a:pPr>
            <a:r>
              <a:rPr lang="en-US" sz="2200" dirty="0" smtClean="0">
                <a:solidFill>
                  <a:schemeClr val="tx1"/>
                </a:solidFill>
                <a:latin typeface="Gill Sans"/>
                <a:cs typeface="Gill Sans"/>
              </a:rPr>
              <a:t>Experimental paradigm is based on the phenomenon of </a:t>
            </a:r>
            <a:r>
              <a:rPr lang="en-US" sz="2200" dirty="0" smtClean="0">
                <a:latin typeface="Gill Sans"/>
                <a:cs typeface="Gill Sans"/>
              </a:rPr>
              <a:t>‘perception-action matching’: </a:t>
            </a:r>
            <a:r>
              <a:rPr lang="en-US" sz="2200" dirty="0" smtClean="0">
                <a:solidFill>
                  <a:schemeClr val="tx1"/>
                </a:solidFill>
                <a:latin typeface="Gill Sans"/>
                <a:cs typeface="Gill Sans"/>
              </a:rPr>
              <a:t>Observing an action creates a tendency to perform this action.  That is, individual action plans are activated based on the observation of individual actions.  </a:t>
            </a:r>
          </a:p>
          <a:p>
            <a:pPr marL="0" indent="0">
              <a:buNone/>
            </a:pPr>
            <a:endParaRPr lang="en-US" sz="2200" dirty="0" smtClean="0">
              <a:latin typeface="Gill Sans"/>
              <a:cs typeface="Gill Sans"/>
            </a:endParaRPr>
          </a:p>
          <a:p>
            <a:pPr marL="0" indent="0">
              <a:buNone/>
            </a:pPr>
            <a:r>
              <a:rPr lang="en-US" sz="2200" dirty="0" smtClean="0">
                <a:solidFill>
                  <a:schemeClr val="tx1"/>
                </a:solidFill>
                <a:latin typeface="Gill Sans"/>
                <a:cs typeface="Gill Sans"/>
              </a:rPr>
              <a:t>As a consequence, performing </a:t>
            </a:r>
            <a:r>
              <a:rPr lang="en-US" sz="2200" dirty="0" smtClean="0">
                <a:latin typeface="Gill Sans"/>
                <a:cs typeface="Gill Sans"/>
              </a:rPr>
              <a:t>an action that is similar to the observed action is easy while performing an action that is opposite to the observed action is more difficult (e.g., Brass et al., 2001).</a:t>
            </a:r>
            <a:endParaRPr lang="en-US" sz="2200" dirty="0" smtClean="0">
              <a:solidFill>
                <a:schemeClr val="tx1"/>
              </a:solidFill>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Group-level action planning?</a:t>
            </a:r>
            <a:endParaRPr lang="en-US" sz="2800" i="0" kern="0" dirty="0">
              <a:solidFill>
                <a:srgbClr val="000000"/>
              </a:solidFill>
              <a:latin typeface="Gill Sans"/>
              <a:cs typeface="Gill Sans"/>
            </a:endParaRPr>
          </a:p>
        </p:txBody>
      </p:sp>
      <p:pic>
        <p:nvPicPr>
          <p:cNvPr id="5" name="Picture 4"/>
          <p:cNvPicPr>
            <a:picLocks noChangeAspect="1" noChangeArrowheads="1"/>
          </p:cNvPicPr>
          <p:nvPr/>
        </p:nvPicPr>
        <p:blipFill>
          <a:blip r:embed="rId3"/>
          <a:srcRect/>
          <a:stretch>
            <a:fillRect/>
          </a:stretch>
        </p:blipFill>
        <p:spPr bwMode="auto">
          <a:xfrm>
            <a:off x="5813150" y="1747620"/>
            <a:ext cx="2643856" cy="2040012"/>
          </a:xfrm>
          <a:prstGeom prst="rect">
            <a:avLst/>
          </a:prstGeom>
          <a:noFill/>
          <a:ln w="9525">
            <a:noFill/>
            <a:miter lim="800000"/>
            <a:headEnd/>
            <a:tailEnd/>
          </a:ln>
        </p:spPr>
      </p:pic>
      <p:graphicFrame>
        <p:nvGraphicFramePr>
          <p:cNvPr id="6" name="Object 2"/>
          <p:cNvGraphicFramePr>
            <a:graphicFrameLocks noChangeAspect="1"/>
          </p:cNvGraphicFramePr>
          <p:nvPr/>
        </p:nvGraphicFramePr>
        <p:xfrm>
          <a:off x="5579102" y="4137598"/>
          <a:ext cx="3352800" cy="2133462"/>
        </p:xfrm>
        <a:graphic>
          <a:graphicData uri="http://schemas.openxmlformats.org/presentationml/2006/ole">
            <mc:AlternateContent xmlns:mc="http://schemas.openxmlformats.org/markup-compatibility/2006">
              <mc:Choice xmlns:v="urn:schemas-microsoft-com:vml" Requires="v">
                <p:oleObj spid="_x0000_s1027" name="Chart" r:id="rId4" imgW="7645400" imgH="4864100" progId="MSGraph.Chart.8">
                  <p:embed followColorScheme="full"/>
                </p:oleObj>
              </mc:Choice>
              <mc:Fallback>
                <p:oleObj name="Chart" r:id="rId4" imgW="7645400" imgH="4864100" progId="MSGraph.Chart.8">
                  <p:embed followColorScheme="full"/>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102" y="4137598"/>
                        <a:ext cx="3352800" cy="21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 grpId="0" bld="categoryEl" 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Rectangle 6"/>
          <p:cNvSpPr/>
          <p:nvPr/>
        </p:nvSpPr>
        <p:spPr>
          <a:xfrm>
            <a:off x="755576" y="332656"/>
            <a:ext cx="7776864"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In some joint actions, the agents have a single representation of the whole outcome</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Natalie </a:t>
            </a:r>
            <a:r>
              <a:rPr lang="en-US" b="1" i="0" dirty="0" err="1" smtClean="0">
                <a:solidFill>
                  <a:srgbClr val="000000"/>
                </a:solidFill>
                <a:effectLst>
                  <a:glow rad="101600">
                    <a:srgbClr val="FFFFFF"/>
                  </a:glow>
                </a:effectLst>
                <a:ea typeface="Arial" charset="0"/>
                <a:cs typeface="Arial" charset="0"/>
              </a:rPr>
              <a:t>Sebanz</a:t>
            </a:r>
            <a:r>
              <a:rPr lang="en-US" b="1" i="0" dirty="0" smtClean="0">
                <a:solidFill>
                  <a:srgbClr val="000000"/>
                </a:solidFill>
                <a:effectLst>
                  <a:glow rad="101600">
                    <a:srgbClr val="FFFFFF"/>
                  </a:glow>
                </a:effectLst>
                <a:ea typeface="Arial" charset="0"/>
                <a:cs typeface="Arial" charset="0"/>
              </a:rPr>
              <a:t>)</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24771105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TextBox 22"/>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26" name="Oval 2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Oval 3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8" name="Oval 3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39" name="TextBox 3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0" name="TextBox 3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4" name="Rounded Rectangle 33"/>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ounded Rectangle 34"/>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1"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Tree>
    <p:extLst>
      <p:ext uri="{BB962C8B-B14F-4D97-AF65-F5344CB8AC3E}">
        <p14:creationId xmlns:p14="http://schemas.microsoft.com/office/powerpoint/2010/main" val="24834401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7199798" cy="4000500"/>
          </a:xfrm>
        </p:spPr>
        <p:txBody>
          <a:bodyPr>
            <a:normAutofit/>
          </a:bodyPr>
          <a:lstStyle/>
          <a:p>
            <a:pPr marL="0" indent="0">
              <a:buNone/>
            </a:pPr>
            <a:endParaRPr lang="en-US" sz="2200" dirty="0" smtClean="0">
              <a:latin typeface="Gill Sans"/>
              <a:cs typeface="Gill Sans"/>
            </a:endParaRPr>
          </a:p>
          <a:p>
            <a:pPr marL="0" indent="0">
              <a:buNone/>
            </a:pPr>
            <a:r>
              <a:rPr lang="en-US" sz="2200" dirty="0" smtClean="0">
                <a:latin typeface="Gill Sans"/>
                <a:cs typeface="Gill Sans"/>
              </a:rPr>
              <a:t>If co-actors form group-level action plans, then observing joint action should create a tendency to perform joint actions (perception-action matching at an inter-group level).</a:t>
            </a:r>
          </a:p>
          <a:p>
            <a:pPr marL="0" indent="0">
              <a:buNone/>
            </a:pPr>
            <a:r>
              <a:rPr lang="en-US" sz="2200" dirty="0" smtClean="0">
                <a:latin typeface="Gill Sans"/>
                <a:cs typeface="Gill Sans"/>
              </a:rPr>
              <a:t>It should be more difficult to perform joint actions when observing individual actions.</a:t>
            </a:r>
          </a:p>
          <a:p>
            <a:pPr marL="0" indent="0">
              <a:buNone/>
            </a:pPr>
            <a:endParaRPr lang="en-US" sz="2200" dirty="0" smtClean="0">
              <a:solidFill>
                <a:schemeClr val="tx1"/>
              </a:solidFill>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Group-level action planning?</a:t>
            </a:r>
            <a:endParaRPr lang="en-US" sz="2800" i="0" kern="0" dirty="0">
              <a:solidFill>
                <a:srgbClr val="000000"/>
              </a:solidFill>
              <a:latin typeface="Gill Sans"/>
              <a:cs typeface="Gill Sans"/>
            </a:endParaRPr>
          </a:p>
        </p:txBody>
      </p:sp>
      <p:pic>
        <p:nvPicPr>
          <p:cNvPr id="5" name="Picture 4"/>
          <p:cNvPicPr>
            <a:picLocks noChangeAspect="1"/>
          </p:cNvPicPr>
          <p:nvPr/>
        </p:nvPicPr>
        <p:blipFill>
          <a:blip r:embed="rId2"/>
          <a:stretch>
            <a:fillRect/>
          </a:stretch>
        </p:blipFill>
        <p:spPr>
          <a:xfrm>
            <a:off x="7703313" y="0"/>
            <a:ext cx="1440687" cy="181932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66FF"/>
        </a:solidFill>
        <a:effectLst/>
      </p:bgPr>
    </p:bg>
    <p:spTree>
      <p:nvGrpSpPr>
        <p:cNvPr id="1" name=""/>
        <p:cNvGrpSpPr/>
        <p:nvPr/>
      </p:nvGrpSpPr>
      <p:grpSpPr>
        <a:xfrm>
          <a:off x="0" y="0"/>
          <a:ext cx="0" cy="0"/>
          <a:chOff x="0" y="0"/>
          <a:chExt cx="0" cy="0"/>
        </a:xfrm>
      </p:grpSpPr>
      <p:pic>
        <p:nvPicPr>
          <p:cNvPr id="19458" name="Picture 7" descr="n4up_c1.jpg"/>
          <p:cNvPicPr>
            <a:picLocks noChangeAspect="1"/>
          </p:cNvPicPr>
          <p:nvPr/>
        </p:nvPicPr>
        <p:blipFill>
          <a:blip r:embed="rId2"/>
          <a:srcRect/>
          <a:stretch>
            <a:fillRect/>
          </a:stretch>
        </p:blipFill>
        <p:spPr bwMode="auto">
          <a:xfrm>
            <a:off x="5035550" y="2425700"/>
            <a:ext cx="2679700" cy="2006600"/>
          </a:xfrm>
          <a:prstGeom prst="rect">
            <a:avLst/>
          </a:prstGeom>
          <a:noFill/>
          <a:ln w="9525">
            <a:noFill/>
            <a:miter lim="800000"/>
            <a:headEnd/>
            <a:tailEnd/>
          </a:ln>
        </p:spPr>
      </p:pic>
      <p:pic>
        <p:nvPicPr>
          <p:cNvPr id="19459" name="Picture 8" descr="m1_lefth_1"/>
          <p:cNvPicPr>
            <a:picLocks noChangeAspect="1" noChangeArrowheads="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7" name="Oval 6"/>
          <p:cNvSpPr/>
          <p:nvPr/>
        </p:nvSpPr>
        <p:spPr>
          <a:xfrm>
            <a:off x="2264312" y="4466320"/>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8" name="Round Same Side Corner Rectangle 7"/>
          <p:cNvSpPr/>
          <p:nvPr/>
        </p:nvSpPr>
        <p:spPr>
          <a:xfrm>
            <a:off x="2241994" y="5417395"/>
            <a:ext cx="959397" cy="1250656"/>
          </a:xfrm>
          <a:prstGeom prst="round2SameRect">
            <a:avLst/>
          </a:prstGeom>
          <a:solidFill>
            <a:schemeClr val="tx1"/>
          </a:solidFill>
          <a:ln/>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5796032" y="4482640"/>
            <a:ext cx="914400" cy="9144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11" name="Round Same Side Corner Rectangle 10"/>
          <p:cNvSpPr/>
          <p:nvPr/>
        </p:nvSpPr>
        <p:spPr>
          <a:xfrm>
            <a:off x="5773714" y="5433715"/>
            <a:ext cx="959397" cy="1250656"/>
          </a:xfrm>
          <a:prstGeom prst="round2SameRect">
            <a:avLst/>
          </a:prstGeom>
          <a:solidFill>
            <a:srgbClr val="FFFF00"/>
          </a:solidFill>
          <a:ln/>
        </p:spPr>
        <p:style>
          <a:lnRef idx="1">
            <a:schemeClr val="accent1"/>
          </a:lnRef>
          <a:fillRef idx="3">
            <a:schemeClr val="accent1"/>
          </a:fillRef>
          <a:effectRef idx="2">
            <a:schemeClr val="accent1"/>
          </a:effectRef>
          <a:fontRef idx="minor">
            <a:schemeClr val="lt1"/>
          </a:fontRef>
        </p:style>
      </p:sp>
      <p:sp>
        <p:nvSpPr>
          <p:cNvPr id="12" name="Rectangle 11"/>
          <p:cNvSpPr/>
          <p:nvPr/>
        </p:nvSpPr>
        <p:spPr>
          <a:xfrm>
            <a:off x="1247364" y="2120622"/>
            <a:ext cx="6592626" cy="233933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66FF"/>
        </a:solidFill>
        <a:effectLst/>
      </p:bgPr>
    </p:bg>
    <p:spTree>
      <p:nvGrpSpPr>
        <p:cNvPr id="1" name=""/>
        <p:cNvGrpSpPr/>
        <p:nvPr/>
      </p:nvGrpSpPr>
      <p:grpSpPr>
        <a:xfrm>
          <a:off x="0" y="0"/>
          <a:ext cx="0" cy="0"/>
          <a:chOff x="0" y="0"/>
          <a:chExt cx="0" cy="0"/>
        </a:xfrm>
      </p:grpSpPr>
      <p:pic>
        <p:nvPicPr>
          <p:cNvPr id="17410"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17411"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6" name="Oval 5"/>
          <p:cNvSpPr/>
          <p:nvPr/>
        </p:nvSpPr>
        <p:spPr>
          <a:xfrm>
            <a:off x="2264312" y="4466320"/>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7" name="Round Same Side Corner Rectangle 6"/>
          <p:cNvSpPr/>
          <p:nvPr/>
        </p:nvSpPr>
        <p:spPr>
          <a:xfrm>
            <a:off x="2241994" y="5417395"/>
            <a:ext cx="959397" cy="1250656"/>
          </a:xfrm>
          <a:prstGeom prst="round2SameRect">
            <a:avLst/>
          </a:prstGeom>
          <a:solidFill>
            <a:schemeClr val="tx1"/>
          </a:solidFill>
          <a:ln/>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796032" y="4482640"/>
            <a:ext cx="914400" cy="9144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9" name="Round Same Side Corner Rectangle 8"/>
          <p:cNvSpPr/>
          <p:nvPr/>
        </p:nvSpPr>
        <p:spPr>
          <a:xfrm>
            <a:off x="5773714" y="5433715"/>
            <a:ext cx="959397" cy="1250656"/>
          </a:xfrm>
          <a:prstGeom prst="round2SameRect">
            <a:avLst/>
          </a:prstGeom>
          <a:solidFill>
            <a:srgbClr val="FFFF00"/>
          </a:solidFill>
          <a:ln/>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1247364" y="2120622"/>
            <a:ext cx="6592626" cy="233933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pic>
        <p:nvPicPr>
          <p:cNvPr id="11" name="Picture 9" descr="t1up_c1"/>
          <p:cNvPicPr>
            <a:picLocks noChangeAspect="1" noChangeArrowheads="1"/>
          </p:cNvPicPr>
          <p:nvPr/>
        </p:nvPicPr>
        <p:blipFill>
          <a:blip r:embed="rId4"/>
          <a:srcRect/>
          <a:stretch>
            <a:fillRect/>
          </a:stretch>
        </p:blipFill>
        <p:spPr bwMode="auto">
          <a:xfrm>
            <a:off x="5039170" y="2442020"/>
            <a:ext cx="2679700" cy="2006600"/>
          </a:xfrm>
          <a:prstGeom prst="rect">
            <a:avLst/>
          </a:prstGeom>
          <a:noFill/>
          <a:ln w="9525">
            <a:noFill/>
            <a:miter lim="800000"/>
            <a:headEnd/>
            <a:tailEnd/>
          </a:ln>
        </p:spPr>
      </p:pic>
      <p:pic>
        <p:nvPicPr>
          <p:cNvPr id="12" name="Picture 7" descr="n4up_c1.jpg"/>
          <p:cNvPicPr>
            <a:picLocks noChangeAspect="1"/>
          </p:cNvPicPr>
          <p:nvPr/>
        </p:nvPicPr>
        <p:blipFill>
          <a:blip r:embed="rId5"/>
          <a:srcRect/>
          <a:stretch>
            <a:fillRect/>
          </a:stretch>
        </p:blipFill>
        <p:spPr bwMode="auto">
          <a:xfrm>
            <a:off x="1419670" y="244202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5" name="TextBox 4"/>
          <p:cNvSpPr txBox="1"/>
          <p:nvPr/>
        </p:nvSpPr>
        <p:spPr>
          <a:xfrm>
            <a:off x="1371600" y="838200"/>
            <a:ext cx="5867400" cy="1477328"/>
          </a:xfrm>
          <a:prstGeom prst="rect">
            <a:avLst/>
          </a:prstGeom>
          <a:noFill/>
        </p:spPr>
        <p:txBody>
          <a:bodyPr wrap="square" rtlCol="0">
            <a:spAutoFit/>
          </a:bodyPr>
          <a:lstStyle/>
          <a:p>
            <a:pPr defTabSz="457200" fontAlgn="auto">
              <a:spcBef>
                <a:spcPts val="0"/>
              </a:spcBef>
              <a:spcAft>
                <a:spcPts val="0"/>
              </a:spcAft>
              <a:buClrTx/>
              <a:buSzTx/>
              <a:buFontTx/>
              <a:buNone/>
            </a:pPr>
            <a:r>
              <a:rPr lang="en-US" sz="1800" i="0" dirty="0" err="1" smtClean="0">
                <a:solidFill>
                  <a:prstClr val="black"/>
                </a:solidFill>
                <a:latin typeface="Calibri"/>
              </a:rPr>
              <a:t>Participant´s</a:t>
            </a:r>
            <a:r>
              <a:rPr lang="en-US" sz="1800" i="0" dirty="0" smtClean="0">
                <a:solidFill>
                  <a:prstClr val="black"/>
                </a:solidFill>
                <a:latin typeface="Calibri"/>
              </a:rPr>
              <a:t> task is to press a key when the right hand is moving.</a:t>
            </a:r>
          </a:p>
          <a:p>
            <a:pPr defTabSz="457200" fontAlgn="auto">
              <a:spcBef>
                <a:spcPts val="0"/>
              </a:spcBef>
              <a:spcAft>
                <a:spcPts val="0"/>
              </a:spcAft>
              <a:buClrTx/>
              <a:buSzTx/>
              <a:buFontTx/>
              <a:buNone/>
            </a:pPr>
            <a:endParaRPr lang="en-US" sz="1800" i="0" dirty="0" smtClean="0">
              <a:solidFill>
                <a:prstClr val="black"/>
              </a:solidFill>
              <a:latin typeface="Calibri"/>
            </a:endParaRPr>
          </a:p>
          <a:p>
            <a:pPr defTabSz="457200" fontAlgn="auto">
              <a:spcBef>
                <a:spcPts val="0"/>
              </a:spcBef>
              <a:spcAft>
                <a:spcPts val="0"/>
              </a:spcAft>
              <a:buClrTx/>
              <a:buSzTx/>
              <a:buFontTx/>
              <a:buNone/>
            </a:pPr>
            <a:r>
              <a:rPr lang="en-US" sz="1800" i="0" dirty="0" smtClean="0">
                <a:solidFill>
                  <a:prstClr val="black"/>
                </a:solidFill>
                <a:latin typeface="Calibri"/>
              </a:rPr>
              <a:t>Congruent condition: Confederate moves when left hand is moving and when both hands are moving. </a:t>
            </a:r>
            <a:endParaRPr lang="en-US" sz="1800" i="0" dirty="0">
              <a:solidFill>
                <a:prstClr val="black"/>
              </a:solidFill>
              <a:latin typeface="Calibri"/>
            </a:endParaRPr>
          </a:p>
        </p:txBody>
      </p:sp>
      <p:sp>
        <p:nvSpPr>
          <p:cNvPr id="6" name="TextBox 5"/>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7" name="TextBox 6"/>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2"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4099" name="Picture 6"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5123" name="Picture 3"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6147"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
        <p:nvSpPr>
          <p:cNvPr id="5" name="TextBox 4"/>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1371600" y="838200"/>
            <a:ext cx="7242412" cy="1115382"/>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err="1" smtClean="0">
                <a:solidFill>
                  <a:prstClr val="black"/>
                </a:solidFill>
                <a:latin typeface="Calibri"/>
              </a:rPr>
              <a:t>Participant´s</a:t>
            </a:r>
            <a:r>
              <a:rPr lang="en-US" sz="1800" i="0" dirty="0" smtClean="0">
                <a:solidFill>
                  <a:prstClr val="black"/>
                </a:solidFill>
                <a:latin typeface="Calibri"/>
              </a:rPr>
              <a:t> task is to press a key when the right hand is moving.</a:t>
            </a:r>
          </a:p>
          <a:p>
            <a:pPr defTabSz="457200" fontAlgn="auto">
              <a:spcBef>
                <a:spcPts val="0"/>
              </a:spcBef>
              <a:spcAft>
                <a:spcPts val="0"/>
              </a:spcAft>
              <a:buClrTx/>
              <a:buSzTx/>
              <a:buFontTx/>
              <a:buNone/>
            </a:pPr>
            <a:endParaRPr lang="en-US" sz="1800" i="0" dirty="0" smtClean="0">
              <a:solidFill>
                <a:prstClr val="black"/>
              </a:solidFill>
              <a:latin typeface="Calibri"/>
            </a:endParaRPr>
          </a:p>
          <a:p>
            <a:pPr defTabSz="457200" fontAlgn="auto">
              <a:spcBef>
                <a:spcPts val="0"/>
              </a:spcBef>
              <a:spcAft>
                <a:spcPts val="0"/>
              </a:spcAft>
              <a:buClrTx/>
              <a:buSzTx/>
              <a:buFontTx/>
              <a:buNone/>
            </a:pPr>
            <a:r>
              <a:rPr lang="en-US" sz="1800" i="0" dirty="0" err="1" smtClean="0">
                <a:solidFill>
                  <a:prstClr val="black"/>
                </a:solidFill>
                <a:latin typeface="Calibri"/>
              </a:rPr>
              <a:t>Inongruent</a:t>
            </a:r>
            <a:r>
              <a:rPr lang="en-US" sz="1800" i="0" dirty="0" smtClean="0">
                <a:solidFill>
                  <a:prstClr val="black"/>
                </a:solidFill>
                <a:latin typeface="Calibri"/>
              </a:rPr>
              <a:t> condition: Confederate moves when left hand is moving </a:t>
            </a:r>
            <a:br>
              <a:rPr lang="en-US" sz="1800" i="0" dirty="0" smtClean="0">
                <a:solidFill>
                  <a:prstClr val="black"/>
                </a:solidFill>
                <a:latin typeface="Calibri"/>
              </a:rPr>
            </a:br>
            <a:r>
              <a:rPr lang="en-US" sz="1800" i="0" dirty="0" smtClean="0">
                <a:solidFill>
                  <a:prstClr val="black"/>
                </a:solidFill>
                <a:latin typeface="Calibri"/>
              </a:rPr>
              <a:t>and when right hand is moving, but not when both hands are moving. </a:t>
            </a:r>
            <a:endParaRPr lang="en-US" sz="1800" i="0" dirty="0">
              <a:solidFill>
                <a:prstClr val="black"/>
              </a:solidFill>
              <a:latin typeface="Calibri"/>
            </a:endParaRPr>
          </a:p>
        </p:txBody>
      </p:sp>
      <p:sp>
        <p:nvSpPr>
          <p:cNvPr id="5" name="TextBox 4"/>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6" name="TextBox 5"/>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Tree>
    <p:extLst>
      <p:ext uri="{BB962C8B-B14F-4D97-AF65-F5344CB8AC3E}">
        <p14:creationId xmlns:p14="http://schemas.microsoft.com/office/powerpoint/2010/main" val="395157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2"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4099" name="Picture 6"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5123" name="Picture 3"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5" name="TextBox 4"/>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6147"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2051"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
        <p:nvSpPr>
          <p:cNvPr id="10" name="Rectangle 9"/>
          <p:cNvSpPr/>
          <p:nvPr/>
        </p:nvSpPr>
        <p:spPr bwMode="auto">
          <a:xfrm>
            <a:off x="4953000" y="762000"/>
            <a:ext cx="3886200" cy="5181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2000"/>
              </a:lnSpc>
              <a:buFont typeface="Arial" charset="0"/>
              <a:buNone/>
            </a:pPr>
            <a:endParaRPr lang="en-US" sz="1800" i="0">
              <a:solidFill>
                <a:prstClr val="white"/>
              </a:solidFill>
              <a:latin typeface="Arial" charset="0"/>
              <a:ea typeface="Arial" charset="0"/>
              <a:cs typeface="Arial" charset="0"/>
            </a:endParaRPr>
          </a:p>
        </p:txBody>
      </p:sp>
      <p:sp>
        <p:nvSpPr>
          <p:cNvPr id="11" name="TextBox 10"/>
          <p:cNvSpPr txBox="1"/>
          <p:nvPr/>
        </p:nvSpPr>
        <p:spPr>
          <a:xfrm>
            <a:off x="2618871" y="3657600"/>
            <a:ext cx="50532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me</a:t>
            </a:r>
            <a:endParaRPr lang="en-US" sz="1800" i="0" dirty="0">
              <a:solidFill>
                <a:prstClr val="black"/>
              </a:solidFill>
              <a:latin typeface="Calibri"/>
            </a:endParaRPr>
          </a:p>
        </p:txBody>
      </p:sp>
      <p:sp>
        <p:nvSpPr>
          <p:cNvPr id="12" name="TextBox 11"/>
          <p:cNvSpPr txBox="1"/>
          <p:nvPr/>
        </p:nvSpPr>
        <p:spPr>
          <a:xfrm>
            <a:off x="2743200" y="2590800"/>
            <a:ext cx="505329" cy="350865"/>
          </a:xfrm>
          <a:prstGeom prst="rect">
            <a:avLst/>
          </a:prstGeom>
          <a:noFill/>
        </p:spPr>
        <p:txBody>
          <a:bodyPr wrap="squar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we</a:t>
            </a:r>
            <a:endParaRPr lang="en-US" sz="1800" i="0" dirty="0">
              <a:solidFill>
                <a:prstClr val="black"/>
              </a:solidFill>
              <a:latin typeface="Calibri"/>
            </a:endParaRPr>
          </a:p>
        </p:txBody>
      </p:sp>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3075"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
        <p:nvSpPr>
          <p:cNvPr id="10" name="Rectangle 9"/>
          <p:cNvSpPr/>
          <p:nvPr/>
        </p:nvSpPr>
        <p:spPr bwMode="auto">
          <a:xfrm>
            <a:off x="4953000" y="1066800"/>
            <a:ext cx="3505200" cy="3657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2000"/>
              </a:lnSpc>
              <a:buFont typeface="Arial" charset="0"/>
              <a:buNone/>
            </a:pPr>
            <a:endParaRPr lang="en-US" sz="1800" i="0">
              <a:solidFill>
                <a:prstClr val="white"/>
              </a:solidFill>
              <a:latin typeface="Arial" charset="0"/>
              <a:ea typeface="Arial" charset="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4099"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5746" name="Object 2"/>
          <p:cNvGraphicFramePr>
            <a:graphicFrameLocks noChangeAspect="1"/>
          </p:cNvGraphicFramePr>
          <p:nvPr/>
        </p:nvGraphicFramePr>
        <p:xfrm>
          <a:off x="704665" y="0"/>
          <a:ext cx="8363135" cy="6267313"/>
        </p:xfrm>
        <a:graphic>
          <a:graphicData uri="http://schemas.openxmlformats.org/presentationml/2006/ole">
            <mc:AlternateContent xmlns:mc="http://schemas.openxmlformats.org/markup-compatibility/2006">
              <mc:Choice xmlns:v="urn:schemas-microsoft-com:vml" Requires="v">
                <p:oleObj spid="_x0000_s5123"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65" y="0"/>
                        <a:ext cx="8363135" cy="626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4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42468018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7199798" cy="4000500"/>
          </a:xfrm>
        </p:spPr>
        <p:txBody>
          <a:bodyPr>
            <a:noAutofit/>
          </a:bodyPr>
          <a:lstStyle/>
          <a:p>
            <a:pPr marL="0" indent="0">
              <a:buNone/>
            </a:pPr>
            <a:r>
              <a:rPr lang="en-US" sz="2200" dirty="0" smtClean="0">
                <a:solidFill>
                  <a:schemeClr val="tx1"/>
                </a:solidFill>
                <a:latin typeface="Gill Sans"/>
                <a:cs typeface="Gill Sans"/>
              </a:rPr>
              <a:t>Perception-action matching at an inter-group level.</a:t>
            </a:r>
          </a:p>
          <a:p>
            <a:pPr marL="0" indent="0">
              <a:buNone/>
            </a:pPr>
            <a:endParaRPr lang="en-US" sz="2200" dirty="0" smtClean="0">
              <a:latin typeface="Gill Sans"/>
              <a:cs typeface="Gill Sans"/>
            </a:endParaRPr>
          </a:p>
          <a:p>
            <a:pPr marL="0" indent="0">
              <a:buNone/>
            </a:pPr>
            <a:r>
              <a:rPr lang="en-US" sz="2200" dirty="0" smtClean="0">
                <a:solidFill>
                  <a:schemeClr val="tx1"/>
                </a:solidFill>
                <a:latin typeface="Gill Sans"/>
                <a:cs typeface="Gill Sans"/>
              </a:rPr>
              <a:t>Observing actions being performed simultaneously by two agents activates a corresponding action plan. This action plan </a:t>
            </a:r>
            <a:r>
              <a:rPr lang="en-US" sz="2200" dirty="0" smtClean="0">
                <a:latin typeface="Gill Sans"/>
                <a:cs typeface="Gill Sans"/>
              </a:rPr>
              <a:t>specifies an </a:t>
            </a:r>
            <a:r>
              <a:rPr lang="en-US" sz="2200" dirty="0" err="1" smtClean="0">
                <a:latin typeface="Gill Sans"/>
                <a:cs typeface="Gill Sans"/>
              </a:rPr>
              <a:t>agent´s</a:t>
            </a:r>
            <a:r>
              <a:rPr lang="en-US" sz="2200" dirty="0" smtClean="0">
                <a:latin typeface="Gill Sans"/>
                <a:cs typeface="Gill Sans"/>
              </a:rPr>
              <a:t> own action in relation to their co-</a:t>
            </a:r>
            <a:r>
              <a:rPr lang="en-US" sz="2200" dirty="0" err="1" smtClean="0">
                <a:latin typeface="Gill Sans"/>
                <a:cs typeface="Gill Sans"/>
              </a:rPr>
              <a:t>actor´s</a:t>
            </a:r>
            <a:r>
              <a:rPr lang="en-US" sz="2200" dirty="0" smtClean="0">
                <a:latin typeface="Gill Sans"/>
                <a:cs typeface="Gill Sans"/>
              </a:rPr>
              <a:t> action (possibly in terms of perceptual events). Performing an individual action in response to an observed joint action is difficult, because the joint action plan activated through joint action observation needs to be replaced by an individual action plan.</a:t>
            </a:r>
            <a:endParaRPr lang="en-US" sz="2200" dirty="0" smtClean="0">
              <a:solidFill>
                <a:schemeClr val="tx1"/>
              </a:solidFill>
              <a:latin typeface="Gill Sans"/>
              <a:cs typeface="Gill Sans"/>
            </a:endParaRPr>
          </a:p>
          <a:p>
            <a:pPr marL="0" indent="0">
              <a:buNone/>
            </a:pPr>
            <a:endParaRPr lang="en-US" sz="2200" dirty="0" smtClean="0">
              <a:latin typeface="Gill Sans"/>
              <a:cs typeface="Gill Sans"/>
            </a:endParaRPr>
          </a:p>
          <a:p>
            <a:pPr marL="0" indent="0">
              <a:buNone/>
            </a:pPr>
            <a:endParaRPr lang="en-US" sz="2200" dirty="0" smtClean="0">
              <a:solidFill>
                <a:schemeClr val="tx1"/>
              </a:solidFill>
              <a:latin typeface="Gill Sans"/>
              <a:cs typeface="Gill Sans"/>
            </a:endParaRPr>
          </a:p>
          <a:p>
            <a:pPr marL="0" indent="0">
              <a:buNone/>
            </a:pPr>
            <a:endParaRPr lang="en-US" sz="2200" dirty="0" smtClean="0">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Evidence for… </a:t>
            </a:r>
            <a:endParaRPr lang="en-US" sz="2800" i="0" kern="0" dirty="0">
              <a:solidFill>
                <a:srgbClr val="000000"/>
              </a:solidFill>
              <a:latin typeface="Gill Sans"/>
              <a:cs typeface="Gill Sans"/>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57373</TotalTime>
  <Words>6146</Words>
  <Application>Microsoft Macintosh PowerPoint</Application>
  <PresentationFormat>On-screen Show (4:3)</PresentationFormat>
  <Paragraphs>775</Paragraphs>
  <Slides>90</Slides>
  <Notes>56</Notes>
  <HiddenSlides>0</HiddenSlides>
  <MMClips>0</MMClips>
  <ScaleCrop>false</ScaleCrop>
  <HeadingPairs>
    <vt:vector size="8" baseType="variant">
      <vt:variant>
        <vt:lpstr>Theme</vt:lpstr>
      </vt:variant>
      <vt:variant>
        <vt:i4>2</vt:i4>
      </vt:variant>
      <vt:variant>
        <vt:lpstr>Links</vt:lpstr>
      </vt:variant>
      <vt:variant>
        <vt:i4>4</vt:i4>
      </vt:variant>
      <vt:variant>
        <vt:lpstr>Embedded OLE Servers</vt:lpstr>
      </vt:variant>
      <vt:variant>
        <vt:i4>1</vt:i4>
      </vt:variant>
      <vt:variant>
        <vt:lpstr>Slide Titles</vt:lpstr>
      </vt:variant>
      <vt:variant>
        <vt:i4>90</vt:i4>
      </vt:variant>
    </vt:vector>
  </HeadingPairs>
  <TitlesOfParts>
    <vt:vector size="97" baseType="lpstr">
      <vt:lpstr>Office Theme</vt:lpstr>
      <vt:lpstr>1_Office Theme</vt:lpstr>
      <vt:lpstr>???</vt:lpstr>
      <vt:lpstr>???</vt:lpstr>
      <vt:lpstr>???</vt:lpstr>
      <vt:lpstr>???</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Imagery</vt:lpstr>
      <vt:lpstr>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2143</cp:revision>
  <cp:lastPrinted>2011-06-06T00:11:55Z</cp:lastPrinted>
  <dcterms:created xsi:type="dcterms:W3CDTF">2010-11-22T10:27:15Z</dcterms:created>
  <dcterms:modified xsi:type="dcterms:W3CDTF">2012-11-19T19:26:22Z</dcterms:modified>
  <cp:category/>
</cp:coreProperties>
</file>